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6"/>
  </p:notesMasterIdLst>
  <p:handoutMasterIdLst>
    <p:handoutMasterId r:id="rId37"/>
  </p:handoutMasterIdLst>
  <p:sldIdLst>
    <p:sldId id="1567" r:id="rId5"/>
    <p:sldId id="2068" r:id="rId6"/>
    <p:sldId id="2076137545" r:id="rId7"/>
    <p:sldId id="2076137553" r:id="rId8"/>
    <p:sldId id="2076136368" r:id="rId9"/>
    <p:sldId id="2076137554" r:id="rId10"/>
    <p:sldId id="2076137543" r:id="rId11"/>
    <p:sldId id="279" r:id="rId12"/>
    <p:sldId id="272" r:id="rId13"/>
    <p:sldId id="274" r:id="rId14"/>
    <p:sldId id="283" r:id="rId15"/>
    <p:sldId id="281" r:id="rId16"/>
    <p:sldId id="2076137552" r:id="rId17"/>
    <p:sldId id="2076137544" r:id="rId18"/>
    <p:sldId id="2076137549" r:id="rId19"/>
    <p:sldId id="2076137565" r:id="rId20"/>
    <p:sldId id="2076137561" r:id="rId21"/>
    <p:sldId id="2076137562" r:id="rId22"/>
    <p:sldId id="2076137555" r:id="rId23"/>
    <p:sldId id="2076137556" r:id="rId24"/>
    <p:sldId id="2076137566" r:id="rId25"/>
    <p:sldId id="2076137557" r:id="rId26"/>
    <p:sldId id="2076137559" r:id="rId27"/>
    <p:sldId id="2076137558" r:id="rId28"/>
    <p:sldId id="2076137563" r:id="rId29"/>
    <p:sldId id="2076137560" r:id="rId30"/>
    <p:sldId id="2076137546" r:id="rId31"/>
    <p:sldId id="2067" r:id="rId32"/>
    <p:sldId id="2076137564" r:id="rId33"/>
    <p:sldId id="277" r:id="rId34"/>
    <p:sldId id="2076136275" r:id="rId3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1567"/>
            <p14:sldId id="2068"/>
            <p14:sldId id="2076137545"/>
            <p14:sldId id="2076137553"/>
            <p14:sldId id="2076136368"/>
            <p14:sldId id="2076137554"/>
            <p14:sldId id="2076137543"/>
            <p14:sldId id="279"/>
            <p14:sldId id="272"/>
            <p14:sldId id="274"/>
            <p14:sldId id="283"/>
            <p14:sldId id="281"/>
            <p14:sldId id="2076137552"/>
            <p14:sldId id="2076137544"/>
            <p14:sldId id="2076137549"/>
            <p14:sldId id="2076137565"/>
            <p14:sldId id="2076137561"/>
            <p14:sldId id="2076137562"/>
            <p14:sldId id="2076137555"/>
            <p14:sldId id="2076137556"/>
            <p14:sldId id="2076137566"/>
            <p14:sldId id="2076137557"/>
            <p14:sldId id="2076137559"/>
            <p14:sldId id="2076137558"/>
            <p14:sldId id="2076137563"/>
            <p14:sldId id="2076137560"/>
            <p14:sldId id="2076137546"/>
            <p14:sldId id="2067"/>
            <p14:sldId id="2076137564"/>
            <p14:sldId id="277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1973B9"/>
    <a:srgbClr val="D83B01"/>
    <a:srgbClr val="B4009E"/>
    <a:srgbClr val="0078D7"/>
    <a:srgbClr val="5C2D91"/>
    <a:srgbClr val="00B294"/>
    <a:srgbClr val="03787C"/>
    <a:srgbClr val="7FBA00"/>
    <a:srgbClr val="6264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66" autoAdjust="0"/>
    <p:restoredTop sz="64451" autoAdjust="0"/>
  </p:normalViewPr>
  <p:slideViewPr>
    <p:cSldViewPr snapToGrid="0">
      <p:cViewPr>
        <p:scale>
          <a:sx n="100" d="100"/>
          <a:sy n="100" d="100"/>
        </p:scale>
        <p:origin x="41" y="-19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mancini" userId="b9475bbf0d900ab2" providerId="LiveId" clId="{26A7E27A-0E19-4CF6-B679-64FAA1FDCF43}"/>
    <pc:docChg chg="delSld modSld modSection">
      <pc:chgData name="emily mancini" userId="b9475bbf0d900ab2" providerId="LiveId" clId="{26A7E27A-0E19-4CF6-B679-64FAA1FDCF43}" dt="2021-03-16T15:17:09.478" v="30" actId="20577"/>
      <pc:docMkLst>
        <pc:docMk/>
      </pc:docMkLst>
      <pc:sldChg chg="modNotesTx">
        <pc:chgData name="emily mancini" userId="b9475bbf0d900ab2" providerId="LiveId" clId="{26A7E27A-0E19-4CF6-B679-64FAA1FDCF43}" dt="2021-03-16T15:16:32.390" v="8" actId="20577"/>
        <pc:sldMkLst>
          <pc:docMk/>
          <pc:sldMk cId="1160780701" sldId="272"/>
        </pc:sldMkLst>
      </pc:sldChg>
      <pc:sldChg chg="modNotesTx">
        <pc:chgData name="emily mancini" userId="b9475bbf0d900ab2" providerId="LiveId" clId="{26A7E27A-0E19-4CF6-B679-64FAA1FDCF43}" dt="2021-03-16T15:16:36.475" v="9" actId="20577"/>
        <pc:sldMkLst>
          <pc:docMk/>
          <pc:sldMk cId="1193530258" sldId="274"/>
        </pc:sldMkLst>
      </pc:sldChg>
      <pc:sldChg chg="modNotesTx">
        <pc:chgData name="emily mancini" userId="b9475bbf0d900ab2" providerId="LiveId" clId="{26A7E27A-0E19-4CF6-B679-64FAA1FDCF43}" dt="2021-03-16T15:16:28.134" v="6" actId="20577"/>
        <pc:sldMkLst>
          <pc:docMk/>
          <pc:sldMk cId="11608999" sldId="279"/>
        </pc:sldMkLst>
      </pc:sldChg>
      <pc:sldChg chg="modNotesTx">
        <pc:chgData name="emily mancini" userId="b9475bbf0d900ab2" providerId="LiveId" clId="{26A7E27A-0E19-4CF6-B679-64FAA1FDCF43}" dt="2021-03-16T15:16:41.087" v="11" actId="20577"/>
        <pc:sldMkLst>
          <pc:docMk/>
          <pc:sldMk cId="2503365189" sldId="281"/>
        </pc:sldMkLst>
      </pc:sldChg>
      <pc:sldChg chg="modNotesTx">
        <pc:chgData name="emily mancini" userId="b9475bbf0d900ab2" providerId="LiveId" clId="{26A7E27A-0E19-4CF6-B679-64FAA1FDCF43}" dt="2021-03-16T15:16:38.939" v="10" actId="20577"/>
        <pc:sldMkLst>
          <pc:docMk/>
          <pc:sldMk cId="2718318882" sldId="283"/>
        </pc:sldMkLst>
      </pc:sldChg>
      <pc:sldChg chg="modNotesTx">
        <pc:chgData name="emily mancini" userId="b9475bbf0d900ab2" providerId="LiveId" clId="{26A7E27A-0E19-4CF6-B679-64FAA1FDCF43}" dt="2021-03-16T15:16:15.349" v="1" actId="20577"/>
        <pc:sldMkLst>
          <pc:docMk/>
          <pc:sldMk cId="287163252" sldId="1567"/>
        </pc:sldMkLst>
      </pc:sldChg>
      <pc:sldChg chg="modNotesTx">
        <pc:chgData name="emily mancini" userId="b9475bbf0d900ab2" providerId="LiveId" clId="{26A7E27A-0E19-4CF6-B679-64FAA1FDCF43}" dt="2021-03-16T15:16:17.030" v="2" actId="20577"/>
        <pc:sldMkLst>
          <pc:docMk/>
          <pc:sldMk cId="3158043784" sldId="2068"/>
        </pc:sldMkLst>
      </pc:sldChg>
      <pc:sldChg chg="modNotesTx">
        <pc:chgData name="emily mancini" userId="b9475bbf0d900ab2" providerId="LiveId" clId="{26A7E27A-0E19-4CF6-B679-64FAA1FDCF43}" dt="2021-03-16T15:16:23.942" v="5" actId="20577"/>
        <pc:sldMkLst>
          <pc:docMk/>
          <pc:sldMk cId="1254403106" sldId="2076137543"/>
        </pc:sldMkLst>
      </pc:sldChg>
      <pc:sldChg chg="modNotesTx">
        <pc:chgData name="emily mancini" userId="b9475bbf0d900ab2" providerId="LiveId" clId="{26A7E27A-0E19-4CF6-B679-64FAA1FDCF43}" dt="2021-03-16T15:16:46.940" v="13" actId="20577"/>
        <pc:sldMkLst>
          <pc:docMk/>
          <pc:sldMk cId="2931905130" sldId="2076137544"/>
        </pc:sldMkLst>
      </pc:sldChg>
      <pc:sldChg chg="modNotesTx">
        <pc:chgData name="emily mancini" userId="b9475bbf0d900ab2" providerId="LiveId" clId="{26A7E27A-0E19-4CF6-B679-64FAA1FDCF43}" dt="2021-03-16T15:16:18.321" v="3" actId="20577"/>
        <pc:sldMkLst>
          <pc:docMk/>
          <pc:sldMk cId="143671092" sldId="2076137545"/>
        </pc:sldMkLst>
      </pc:sldChg>
      <pc:sldChg chg="del">
        <pc:chgData name="emily mancini" userId="b9475bbf0d900ab2" providerId="LiveId" clId="{26A7E27A-0E19-4CF6-B679-64FAA1FDCF43}" dt="2021-03-16T15:16:06.982" v="0" actId="47"/>
        <pc:sldMkLst>
          <pc:docMk/>
          <pc:sldMk cId="1962256798" sldId="2076137547"/>
        </pc:sldMkLst>
      </pc:sldChg>
      <pc:sldChg chg="modNotesTx">
        <pc:chgData name="emily mancini" userId="b9475bbf0d900ab2" providerId="LiveId" clId="{26A7E27A-0E19-4CF6-B679-64FAA1FDCF43}" dt="2021-03-16T15:16:49.054" v="17" actId="20577"/>
        <pc:sldMkLst>
          <pc:docMk/>
          <pc:sldMk cId="3379274138" sldId="2076137549"/>
        </pc:sldMkLst>
      </pc:sldChg>
      <pc:sldChg chg="modNotesTx">
        <pc:chgData name="emily mancini" userId="b9475bbf0d900ab2" providerId="LiveId" clId="{26A7E27A-0E19-4CF6-B679-64FAA1FDCF43}" dt="2021-03-16T15:16:44.912" v="12" actId="20577"/>
        <pc:sldMkLst>
          <pc:docMk/>
          <pc:sldMk cId="3757406526" sldId="2076137552"/>
        </pc:sldMkLst>
      </pc:sldChg>
      <pc:sldChg chg="modNotesTx">
        <pc:chgData name="emily mancini" userId="b9475bbf0d900ab2" providerId="LiveId" clId="{26A7E27A-0E19-4CF6-B679-64FAA1FDCF43}" dt="2021-03-16T15:16:19.741" v="4" actId="20577"/>
        <pc:sldMkLst>
          <pc:docMk/>
          <pc:sldMk cId="1012025809" sldId="2076137553"/>
        </pc:sldMkLst>
      </pc:sldChg>
      <pc:sldChg chg="modNotesTx">
        <pc:chgData name="emily mancini" userId="b9475bbf0d900ab2" providerId="LiveId" clId="{26A7E27A-0E19-4CF6-B679-64FAA1FDCF43}" dt="2021-03-16T15:16:55.788" v="25" actId="20577"/>
        <pc:sldMkLst>
          <pc:docMk/>
          <pc:sldMk cId="3407976500" sldId="2076137555"/>
        </pc:sldMkLst>
      </pc:sldChg>
      <pc:sldChg chg="modNotesTx">
        <pc:chgData name="emily mancini" userId="b9475bbf0d900ab2" providerId="LiveId" clId="{26A7E27A-0E19-4CF6-B679-64FAA1FDCF43}" dt="2021-03-16T15:16:57.814" v="26" actId="20577"/>
        <pc:sldMkLst>
          <pc:docMk/>
          <pc:sldMk cId="2076190139" sldId="2076137556"/>
        </pc:sldMkLst>
      </pc:sldChg>
      <pc:sldChg chg="modNotesTx">
        <pc:chgData name="emily mancini" userId="b9475bbf0d900ab2" providerId="LiveId" clId="{26A7E27A-0E19-4CF6-B679-64FAA1FDCF43}" dt="2021-03-16T15:17:01.105" v="27" actId="20577"/>
        <pc:sldMkLst>
          <pc:docMk/>
          <pc:sldMk cId="1314135209" sldId="2076137557"/>
        </pc:sldMkLst>
      </pc:sldChg>
      <pc:sldChg chg="modNotesTx">
        <pc:chgData name="emily mancini" userId="b9475bbf0d900ab2" providerId="LiveId" clId="{26A7E27A-0E19-4CF6-B679-64FAA1FDCF43}" dt="2021-03-16T15:17:06.442" v="28" actId="20577"/>
        <pc:sldMkLst>
          <pc:docMk/>
          <pc:sldMk cId="397899202" sldId="2076137558"/>
        </pc:sldMkLst>
      </pc:sldChg>
      <pc:sldChg chg="modNotesTx">
        <pc:chgData name="emily mancini" userId="b9475bbf0d900ab2" providerId="LiveId" clId="{26A7E27A-0E19-4CF6-B679-64FAA1FDCF43}" dt="2021-03-16T15:17:09.478" v="30" actId="20577"/>
        <pc:sldMkLst>
          <pc:docMk/>
          <pc:sldMk cId="2298364791" sldId="2076137560"/>
        </pc:sldMkLst>
      </pc:sldChg>
      <pc:sldChg chg="modNotesTx">
        <pc:chgData name="emily mancini" userId="b9475bbf0d900ab2" providerId="LiveId" clId="{26A7E27A-0E19-4CF6-B679-64FAA1FDCF43}" dt="2021-03-16T15:16:52.962" v="23" actId="20577"/>
        <pc:sldMkLst>
          <pc:docMk/>
          <pc:sldMk cId="587859452" sldId="2076137561"/>
        </pc:sldMkLst>
      </pc:sldChg>
      <pc:sldChg chg="modNotesTx">
        <pc:chgData name="emily mancini" userId="b9475bbf0d900ab2" providerId="LiveId" clId="{26A7E27A-0E19-4CF6-B679-64FAA1FDCF43}" dt="2021-03-16T15:16:54.547" v="24" actId="20577"/>
        <pc:sldMkLst>
          <pc:docMk/>
          <pc:sldMk cId="3115497890" sldId="2076137562"/>
        </pc:sldMkLst>
      </pc:sldChg>
      <pc:sldChg chg="modNotesTx">
        <pc:chgData name="emily mancini" userId="b9475bbf0d900ab2" providerId="LiveId" clId="{26A7E27A-0E19-4CF6-B679-64FAA1FDCF43}" dt="2021-03-16T15:17:07.735" v="29" actId="20577"/>
        <pc:sldMkLst>
          <pc:docMk/>
          <pc:sldMk cId="2854480958" sldId="2076137563"/>
        </pc:sldMkLst>
      </pc:sldChg>
      <pc:sldChg chg="modNotesTx">
        <pc:chgData name="emily mancini" userId="b9475bbf0d900ab2" providerId="LiveId" clId="{26A7E27A-0E19-4CF6-B679-64FAA1FDCF43}" dt="2021-03-16T15:16:50.579" v="18" actId="20577"/>
        <pc:sldMkLst>
          <pc:docMk/>
          <pc:sldMk cId="2486013393" sldId="20761375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3/16/2021 9:21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3/16/2021 9:21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3/16/2021 9:21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276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45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442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095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162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544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076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687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838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3/16/2021 9:21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61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27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3/16/2021 9:21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5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3/16/2021 9:21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68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762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3/16/2021 9:21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2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3/16/2021 9:21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76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3/16/2021 9:21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76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394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97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 dirty="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5040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004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3/16/2021 9:21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55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3/16/2021 11:16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76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3/16/2021 11:16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64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473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046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7187D-E6D4-4BDC-B741-2D2C3948D6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38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2234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57" indent="0">
              <a:buNone/>
              <a:defRPr lang="en-US" dirty="0" smtClean="0"/>
            </a:lvl3pPr>
            <a:lvl4pPr marL="457112" indent="0">
              <a:buNone/>
              <a:defRPr lang="en-US" dirty="0" smtClean="0"/>
            </a:lvl4pPr>
            <a:lvl5pPr marL="685669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6434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16/03/2021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323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615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5" r:id="rId10"/>
    <p:sldLayoutId id="2147484251" r:id="rId11"/>
    <p:sldLayoutId id="2147484548" r:id="rId12"/>
    <p:sldLayoutId id="2147484536" r:id="rId13"/>
    <p:sldLayoutId id="2147484264" r:id="rId14"/>
    <p:sldLayoutId id="2147484537" r:id="rId15"/>
    <p:sldLayoutId id="2147484538" r:id="rId16"/>
    <p:sldLayoutId id="2147484539" r:id="rId17"/>
    <p:sldLayoutId id="2147484540" r:id="rId18"/>
    <p:sldLayoutId id="2147484541" r:id="rId19"/>
    <p:sldLayoutId id="2147484542" r:id="rId20"/>
    <p:sldLayoutId id="2147484543" r:id="rId21"/>
    <p:sldLayoutId id="2147484544" r:id="rId22"/>
    <p:sldLayoutId id="2147484545" r:id="rId23"/>
    <p:sldLayoutId id="2147484546" r:id="rId24"/>
    <p:sldLayoutId id="2147484299" r:id="rId25"/>
    <p:sldLayoutId id="2147484560" r:id="rId26"/>
    <p:sldLayoutId id="2147484561" r:id="rId27"/>
    <p:sldLayoutId id="2147484562" r:id="rId28"/>
    <p:sldLayoutId id="2147484563" r:id="rId29"/>
    <p:sldLayoutId id="2147484554" r:id="rId30"/>
    <p:sldLayoutId id="2147484555" r:id="rId31"/>
    <p:sldLayoutId id="2147484556" r:id="rId32"/>
    <p:sldLayoutId id="2147484557" r:id="rId33"/>
    <p:sldLayoutId id="2147484558" r:id="rId34"/>
    <p:sldLayoutId id="2147484559" r:id="rId35"/>
    <p:sldLayoutId id="2147484549" r:id="rId36"/>
    <p:sldLayoutId id="2147484611" r:id="rId37"/>
    <p:sldLayoutId id="2147484612" r:id="rId38"/>
    <p:sldLayoutId id="2147484616" r:id="rId39"/>
    <p:sldLayoutId id="2147484618" r:id="rId4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8.png"/><Relationship Id="rId5" Type="http://schemas.openxmlformats.org/officeDocument/2006/relationships/hyperlink" Target="https://aka.ms/O365Champions" TargetMode="External"/><Relationship Id="rId4" Type="http://schemas.openxmlformats.org/officeDocument/2006/relationships/hyperlink" Target="https://adoption.microsoft.com/guide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symp.info/MM4M365Surve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symp.info/MM4M365ElevateComms" TargetMode="External"/><Relationship Id="rId5" Type="http://schemas.openxmlformats.org/officeDocument/2006/relationships/hyperlink" Target="https://symp.info/MM4M365-CustomDev" TargetMode="External"/><Relationship Id="rId4" Type="http://schemas.openxmlformats.org/officeDocument/2006/relationships/hyperlink" Target="https://symp.info/MM4M366Practitioner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8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ymp.info/MM4M365-SelfAssessment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aka.ms/sharing-is-caring" TargetMode="External"/><Relationship Id="rId5" Type="http://schemas.openxmlformats.org/officeDocument/2006/relationships/hyperlink" Target="https://symp.info/MM4M365Discussion" TargetMode="External"/><Relationship Id="rId4" Type="http://schemas.openxmlformats.org/officeDocument/2006/relationships/hyperlink" Target="https://symp.info/MM4M365Surve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image" Target="../media/image20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20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5137" y="2655319"/>
            <a:ext cx="8229599" cy="1828800"/>
          </a:xfrm>
        </p:spPr>
        <p:txBody>
          <a:bodyPr/>
          <a:lstStyle/>
          <a:p>
            <a:r>
              <a:rPr lang="en-US" sz="3600"/>
              <a:t>Maturity Model for Microsoft 365 </a:t>
            </a:r>
            <a:br>
              <a:rPr lang="en-US" sz="3600"/>
            </a:br>
            <a:r>
              <a:rPr lang="en-US" sz="3600"/>
              <a:t>Practitioners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72032" y="4449762"/>
            <a:ext cx="8527440" cy="730183"/>
          </a:xfrm>
        </p:spPr>
        <p:txBody>
          <a:bodyPr vert="horz" wrap="square" lIns="0" tIns="109728" rIns="164592" bIns="109728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March 2021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Emily Mancini, </a:t>
            </a:r>
            <a:r>
              <a:rPr lang="en-US" err="1"/>
              <a:t>Sympraxis</a:t>
            </a:r>
            <a:r>
              <a:rPr lang="en-US" dirty="0"/>
              <a:t> Consulting | @eemancini</a:t>
            </a:r>
            <a:br>
              <a:rPr lang="en-US" dirty="0"/>
            </a:br>
            <a:r>
              <a:rPr lang="en-US" dirty="0"/>
              <a:t>Marc Anderson, </a:t>
            </a:r>
            <a:r>
              <a:rPr lang="en-US" err="1"/>
              <a:t>Sympraxis</a:t>
            </a:r>
            <a:r>
              <a:rPr lang="en-US" dirty="0"/>
              <a:t> Consulting | @sympmarc</a:t>
            </a:r>
            <a:endParaRPr lang="en-US" dirty="0">
              <a:cs typeface="Segoe UI"/>
            </a:endParaRPr>
          </a:p>
          <a:p>
            <a:pPr>
              <a:lnSpc>
                <a:spcPct val="100000"/>
              </a:lnSpc>
            </a:pPr>
            <a:r>
              <a:rPr lang="en-US" dirty="0"/>
              <a:t>Simon </a:t>
            </a:r>
            <a:r>
              <a:rPr lang="en-US"/>
              <a:t>Doy</a:t>
            </a:r>
            <a:r>
              <a:rPr lang="en-US" dirty="0"/>
              <a:t>, </a:t>
            </a:r>
            <a:r>
              <a:rPr lang="en-US"/>
              <a:t>iThink 365</a:t>
            </a:r>
            <a:r>
              <a:rPr lang="en-US" dirty="0"/>
              <a:t> | @simondoy</a:t>
            </a:r>
            <a:endParaRPr lang="en-US" dirty="0">
              <a:cs typeface="Segoe UI"/>
            </a:endParaRPr>
          </a:p>
          <a:p>
            <a:pPr>
              <a:lnSpc>
                <a:spcPct val="100000"/>
              </a:lnSpc>
            </a:pPr>
            <a:r>
              <a:rPr lang="en-US" dirty="0"/>
              <a:t>Simon Hudson, Novia Consulting | @simonjhudson</a:t>
            </a:r>
          </a:p>
          <a:p>
            <a:pPr>
              <a:lnSpc>
                <a:spcPct val="100000"/>
              </a:lnSpc>
            </a:pPr>
            <a:endParaRPr lang="en-US" dirty="0">
              <a:cs typeface="Segoe UI"/>
            </a:endParaRPr>
          </a:p>
          <a:p>
            <a:pPr>
              <a:lnSpc>
                <a:spcPct val="100000"/>
              </a:lnSpc>
            </a:pPr>
            <a:r>
              <a:rPr lang="en-US" i="1" dirty="0">
                <a:cs typeface="Segoe UI"/>
              </a:rPr>
              <a:t>Initiative started by Sadie Van Buren as SharePoint Maturity Model in 2010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screen, building, blue, window&#10;&#10;Description automatically generated">
            <a:extLst>
              <a:ext uri="{FF2B5EF4-FFF2-40B4-BE49-F238E27FC236}">
                <a16:creationId xmlns:a16="http://schemas.microsoft.com/office/drawing/2014/main" id="{974FFE2D-ACC2-4E40-B482-D4BD5AF24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7" y="51863"/>
            <a:ext cx="1166193" cy="113031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3169934D-53E7-4E44-B953-6021F38A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792" y="276086"/>
            <a:ext cx="10724938" cy="1017843"/>
          </a:xfrm>
        </p:spPr>
        <p:txBody>
          <a:bodyPr>
            <a:normAutofit/>
          </a:bodyPr>
          <a:lstStyle/>
          <a:p>
            <a:pPr lvl="0"/>
            <a:r>
              <a:rPr lang="en-US" sz="3264" dirty="0">
                <a:solidFill>
                  <a:schemeClr val="bg1">
                    <a:lumMod val="1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MM4M365 has evolved with the platform</a:t>
            </a:r>
            <a:endParaRPr lang="en-GB" sz="3264" dirty="0">
              <a:solidFill>
                <a:schemeClr val="bg1">
                  <a:lumMod val="1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BB4130-FC00-453E-BE2B-DF47F301D5F5}"/>
              </a:ext>
            </a:extLst>
          </p:cNvPr>
          <p:cNvGrpSpPr/>
          <p:nvPr/>
        </p:nvGrpSpPr>
        <p:grpSpPr>
          <a:xfrm>
            <a:off x="290741" y="1613778"/>
            <a:ext cx="3533203" cy="717568"/>
            <a:chOff x="604920" y="-3469"/>
            <a:chExt cx="3492232" cy="9912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F134B0-F7CA-454C-A182-2AFA531B2B47}"/>
                </a:ext>
              </a:extLst>
            </p:cNvPr>
            <p:cNvSpPr/>
            <p:nvPr/>
          </p:nvSpPr>
          <p:spPr>
            <a:xfrm>
              <a:off x="1132242" y="7481"/>
              <a:ext cx="2964910" cy="98029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A14E20-6B1B-42E1-B9A0-6CCAD5520CE7}"/>
                </a:ext>
              </a:extLst>
            </p:cNvPr>
            <p:cNvSpPr txBox="1"/>
            <p:nvPr/>
          </p:nvSpPr>
          <p:spPr>
            <a:xfrm>
              <a:off x="604920" y="-3469"/>
              <a:ext cx="3436331" cy="980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5813" tIns="105813" rIns="105813" bIns="105813" numCol="1" spcCol="1270" anchor="ctr" anchorCtr="0">
              <a:noAutofit/>
            </a:bodyPr>
            <a:lstStyle/>
            <a:p>
              <a:pPr algn="ctr" defTabSz="86135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3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13AF7-CE9D-4492-8A6E-FFF9165C57BD}"/>
              </a:ext>
            </a:extLst>
          </p:cNvPr>
          <p:cNvSpPr/>
          <p:nvPr/>
        </p:nvSpPr>
        <p:spPr>
          <a:xfrm>
            <a:off x="290738" y="1997034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Process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A0D078-BD87-4F92-90D3-E0A78CA4B9F0}"/>
              </a:ext>
            </a:extLst>
          </p:cNvPr>
          <p:cNvSpPr/>
          <p:nvPr/>
        </p:nvSpPr>
        <p:spPr>
          <a:xfrm>
            <a:off x="290734" y="5280082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Staff &amp; Training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D176176-8825-4525-89B3-E23F88E37AE3}"/>
              </a:ext>
            </a:extLst>
          </p:cNvPr>
          <p:cNvSpPr/>
          <p:nvPr/>
        </p:nvSpPr>
        <p:spPr>
          <a:xfrm>
            <a:off x="290734" y="2545697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7D08E3-0C70-49CE-B3AB-18AB549102D6}"/>
              </a:ext>
            </a:extLst>
          </p:cNvPr>
          <p:cNvSpPr/>
          <p:nvPr/>
        </p:nvSpPr>
        <p:spPr>
          <a:xfrm>
            <a:off x="290734" y="3094360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C7852C-C5F2-4FC0-8C17-B0F0A0773971}"/>
              </a:ext>
            </a:extLst>
          </p:cNvPr>
          <p:cNvSpPr/>
          <p:nvPr/>
        </p:nvSpPr>
        <p:spPr>
          <a:xfrm>
            <a:off x="290734" y="3643023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 of Content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3E52A7-A0C1-43F3-9072-69CA4D02F54E}"/>
              </a:ext>
            </a:extLst>
          </p:cNvPr>
          <p:cNvSpPr/>
          <p:nvPr/>
        </p:nvSpPr>
        <p:spPr>
          <a:xfrm>
            <a:off x="290734" y="4186094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 &amp; Communities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E85597-BD86-49DA-B6BC-BF5B37F9FDF7}"/>
              </a:ext>
            </a:extLst>
          </p:cNvPr>
          <p:cNvSpPr/>
          <p:nvPr/>
        </p:nvSpPr>
        <p:spPr>
          <a:xfrm>
            <a:off x="290734" y="4733088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AFD838D-4C2B-453F-9105-EBB2E6F5808B}"/>
              </a:ext>
            </a:extLst>
          </p:cNvPr>
          <p:cNvSpPr/>
          <p:nvPr/>
        </p:nvSpPr>
        <p:spPr>
          <a:xfrm>
            <a:off x="4300894" y="2011262"/>
            <a:ext cx="3681750" cy="540199"/>
          </a:xfrm>
          <a:prstGeom prst="roundRect">
            <a:avLst/>
          </a:prstGeom>
          <a:solidFill>
            <a:srgbClr val="6264A7">
              <a:alpha val="60000"/>
            </a:srgbClr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&amp; Analytics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F5E10CD-BF82-4BC6-8883-583D4B02022E}"/>
              </a:ext>
            </a:extLst>
          </p:cNvPr>
          <p:cNvSpPr/>
          <p:nvPr/>
        </p:nvSpPr>
        <p:spPr>
          <a:xfrm>
            <a:off x="290734" y="5827076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Customization &amp; Development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B3938402-29CD-4720-8A2D-DB9F06141D09}"/>
              </a:ext>
            </a:extLst>
          </p:cNvPr>
          <p:cNvSpPr/>
          <p:nvPr/>
        </p:nvSpPr>
        <p:spPr>
          <a:xfrm>
            <a:off x="4300892" y="2650258"/>
            <a:ext cx="3681750" cy="540199"/>
          </a:xfrm>
          <a:prstGeom prst="roundRect">
            <a:avLst/>
          </a:prstGeom>
          <a:solidFill>
            <a:srgbClr val="6264A7">
              <a:alpha val="60000"/>
            </a:srgbClr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Infrastructure*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20597E-05F5-4151-AA46-E54EADE046CA}"/>
              </a:ext>
            </a:extLst>
          </p:cNvPr>
          <p:cNvSpPr/>
          <p:nvPr/>
        </p:nvSpPr>
        <p:spPr>
          <a:xfrm>
            <a:off x="8311053" y="2001992"/>
            <a:ext cx="3681750" cy="540199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Principles of…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822BDEF-35BA-40CA-B8C8-D3231AF907CC}"/>
              </a:ext>
            </a:extLst>
          </p:cNvPr>
          <p:cNvSpPr/>
          <p:nvPr/>
        </p:nvSpPr>
        <p:spPr>
          <a:xfrm>
            <a:off x="8311053" y="3676613"/>
            <a:ext cx="3681750" cy="540199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elevate…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62E6620-2AF2-4667-9916-5C590A8DD1B4}"/>
              </a:ext>
            </a:extLst>
          </p:cNvPr>
          <p:cNvSpPr txBox="1"/>
          <p:nvPr/>
        </p:nvSpPr>
        <p:spPr>
          <a:xfrm>
            <a:off x="159207" y="1410509"/>
            <a:ext cx="3944805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8">
                <a:latin typeface="Segoe UI" panose="020B0502040204020203" pitchFamily="34" charset="0"/>
                <a:cs typeface="Segoe UI" panose="020B0502040204020203" pitchFamily="34" charset="0"/>
              </a:rPr>
              <a:t>Published Competencies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4DEA154-CFB8-4ABD-81C3-A216136AF327}"/>
              </a:ext>
            </a:extLst>
          </p:cNvPr>
          <p:cNvSpPr txBox="1"/>
          <p:nvPr/>
        </p:nvSpPr>
        <p:spPr>
          <a:xfrm>
            <a:off x="4169365" y="1434089"/>
            <a:ext cx="3944805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8">
                <a:latin typeface="Segoe UI" panose="020B0502040204020203" pitchFamily="34" charset="0"/>
                <a:cs typeface="Segoe UI" panose="020B0502040204020203" pitchFamily="34" charset="0"/>
              </a:rPr>
              <a:t>Open Competencies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543D2D8-5479-4863-935F-53AB7E1415D9}"/>
              </a:ext>
            </a:extLst>
          </p:cNvPr>
          <p:cNvSpPr txBox="1"/>
          <p:nvPr/>
        </p:nvSpPr>
        <p:spPr>
          <a:xfrm>
            <a:off x="8174130" y="1444809"/>
            <a:ext cx="3944805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8">
                <a:latin typeface="Segoe UI" panose="020B0502040204020203" pitchFamily="34" charset="0"/>
                <a:cs typeface="Segoe UI" panose="020B0502040204020203" pitchFamily="34" charset="0"/>
              </a:rPr>
              <a:t>Supporting Articles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02499B-CC0D-45BD-BDA0-9EDECEBFCD3E}"/>
              </a:ext>
            </a:extLst>
          </p:cNvPr>
          <p:cNvSpPr txBox="1"/>
          <p:nvPr/>
        </p:nvSpPr>
        <p:spPr>
          <a:xfrm>
            <a:off x="5458640" y="3254700"/>
            <a:ext cx="1886551" cy="350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32" i="1">
                <a:latin typeface="Segoe UI" panose="020B0502040204020203" pitchFamily="34" charset="0"/>
                <a:cs typeface="Segoe UI" panose="020B0502040204020203" pitchFamily="34" charset="0"/>
              </a:rPr>
              <a:t>*In progress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D55993C-E4EC-47E2-BC10-32EE77E99C9D}"/>
              </a:ext>
            </a:extLst>
          </p:cNvPr>
          <p:cNvSpPr/>
          <p:nvPr/>
        </p:nvSpPr>
        <p:spPr>
          <a:xfrm>
            <a:off x="9097014" y="4291970"/>
            <a:ext cx="2099036" cy="395628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78C5A9-B354-42AE-84EC-AA0A62E80DD2}"/>
              </a:ext>
            </a:extLst>
          </p:cNvPr>
          <p:cNvSpPr/>
          <p:nvPr/>
        </p:nvSpPr>
        <p:spPr>
          <a:xfrm>
            <a:off x="9097014" y="4762756"/>
            <a:ext cx="2099036" cy="623202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 &amp; Communities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EC46C2-9AE1-43B4-98C2-FC7F7BC97D56}"/>
              </a:ext>
            </a:extLst>
          </p:cNvPr>
          <p:cNvSpPr/>
          <p:nvPr/>
        </p:nvSpPr>
        <p:spPr>
          <a:xfrm>
            <a:off x="9097014" y="2617349"/>
            <a:ext cx="2099036" cy="395628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B9E62E5-9A0E-494D-BE12-BFFEDCCA9550}"/>
              </a:ext>
            </a:extLst>
          </p:cNvPr>
          <p:cNvSpPr/>
          <p:nvPr/>
        </p:nvSpPr>
        <p:spPr>
          <a:xfrm>
            <a:off x="9097014" y="3088135"/>
            <a:ext cx="2099036" cy="395628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E0630F2-A66C-44CD-B75B-975A3A67A054}"/>
              </a:ext>
            </a:extLst>
          </p:cNvPr>
          <p:cNvSpPr/>
          <p:nvPr/>
        </p:nvSpPr>
        <p:spPr>
          <a:xfrm>
            <a:off x="9097014" y="5461116"/>
            <a:ext cx="2099036" cy="395628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 dirty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Staff &amp; Training</a:t>
            </a:r>
          </a:p>
        </p:txBody>
      </p:sp>
    </p:spTree>
    <p:extLst>
      <p:ext uri="{BB962C8B-B14F-4D97-AF65-F5344CB8AC3E}">
        <p14:creationId xmlns:p14="http://schemas.microsoft.com/office/powerpoint/2010/main" val="1193530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DF04-1CD1-409D-A744-8558F83E7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792" y="288099"/>
            <a:ext cx="10724938" cy="894074"/>
          </a:xfrm>
        </p:spPr>
        <p:txBody>
          <a:bodyPr>
            <a:normAutofit fontScale="90000"/>
          </a:bodyPr>
          <a:lstStyle/>
          <a:p>
            <a:r>
              <a:rPr lang="en-US" sz="3264" dirty="0">
                <a:solidFill>
                  <a:schemeClr val="bg1">
                    <a:lumMod val="10000"/>
                  </a:schemeClr>
                </a:solidFill>
                <a:latin typeface="Segoe UI Semibold" panose="020B0702040204020203" pitchFamily="34" charset="0"/>
                <a:ea typeface="+mj-lt"/>
                <a:cs typeface="Segoe UI Semibold" panose="020B0702040204020203" pitchFamily="34" charset="0"/>
              </a:rPr>
              <a:t>MM4M365 provides benchmarks to measure your organization</a:t>
            </a:r>
          </a:p>
        </p:txBody>
      </p:sp>
      <p:pic>
        <p:nvPicPr>
          <p:cNvPr id="9" name="Picture 8" descr="A picture containing screen, building, blue, window&#10;&#10;Description automatically generated">
            <a:extLst>
              <a:ext uri="{FF2B5EF4-FFF2-40B4-BE49-F238E27FC236}">
                <a16:creationId xmlns:a16="http://schemas.microsoft.com/office/drawing/2014/main" id="{FE2A8C52-25AF-4D9C-AED7-0F2F0A2AD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7" y="51863"/>
            <a:ext cx="1166193" cy="113031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E3626A-6A82-4A79-B170-02F157270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403091"/>
              </p:ext>
            </p:extLst>
          </p:nvPr>
        </p:nvGraphicFramePr>
        <p:xfrm>
          <a:off x="388307" y="1230245"/>
          <a:ext cx="11696414" cy="5493943"/>
        </p:xfrm>
        <a:graphic>
          <a:graphicData uri="http://schemas.openxmlformats.org/drawingml/2006/table">
            <a:tbl>
              <a:tblPr firstRow="1" bandRow="1" bandCol="1">
                <a:tableStyleId>{17292A2E-F333-43FB-9621-5CBBE7FDCDCB}</a:tableStyleId>
              </a:tblPr>
              <a:tblGrid>
                <a:gridCol w="2149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6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0200">
                  <a:extLst>
                    <a:ext uri="{9D8B030D-6E8A-4147-A177-3AD203B41FA5}">
                      <a16:colId xmlns:a16="http://schemas.microsoft.com/office/drawing/2014/main" val="3171234966"/>
                    </a:ext>
                  </a:extLst>
                </a:gridCol>
              </a:tblGrid>
              <a:tr h="64621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2"/>
                          </a:solidFill>
                          <a:latin typeface="+mj-lt"/>
                          <a:cs typeface="Segoe UI" panose="020B0502040204020203" pitchFamily="34" charset="0"/>
                        </a:rPr>
                        <a:t>Maturity Level</a:t>
                      </a:r>
                      <a:endParaRPr lang="en-US" sz="2000" b="1" dirty="0">
                        <a:solidFill>
                          <a:schemeClr val="bg2"/>
                        </a:solidFill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>
                    <a:solidFill>
                      <a:srgbClr val="6264A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bg2"/>
                          </a:solidFill>
                          <a:latin typeface="+mj-lt"/>
                          <a:cs typeface="Segoe UI" panose="020B0502040204020203" pitchFamily="34" charset="0"/>
                        </a:rPr>
                        <a:t>Description</a:t>
                      </a:r>
                      <a:endParaRPr lang="en-US" sz="2000" b="1" dirty="0">
                        <a:solidFill>
                          <a:schemeClr val="bg2"/>
                        </a:solidFill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>
                    <a:solidFill>
                      <a:srgbClr val="6264A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bg2"/>
                          </a:solidFill>
                          <a:latin typeface="+mj-lt"/>
                        </a:rPr>
                        <a:t>Keywords</a:t>
                      </a:r>
                      <a:endParaRPr lang="en-US" sz="2000" b="1" dirty="0">
                        <a:solidFill>
                          <a:schemeClr val="bg2"/>
                        </a:solidFill>
                        <a:latin typeface="+mj-lt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>
                    <a:solidFill>
                      <a:srgbClr val="6264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588">
                <a:tc>
                  <a:txBody>
                    <a:bodyPr/>
                    <a:lstStyle/>
                    <a:p>
                      <a:pPr marL="0" algn="ctr"/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Level 500</a:t>
                      </a:r>
                    </a:p>
                    <a:p>
                      <a:pPr marL="0" algn="ctr"/>
                      <a:r>
                        <a:rPr lang="en-US" sz="1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Optimizing</a:t>
                      </a:r>
                    </a:p>
                  </a:txBody>
                  <a:tcPr marL="126723" marR="126723" marT="52848" marB="52848" anchor="ctr"/>
                </a:tc>
                <a:tc>
                  <a:txBody>
                    <a:bodyPr/>
                    <a:lstStyle/>
                    <a:p>
                      <a:pPr marL="10800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Deliberate and systematic process improvement/optimization</a:t>
                      </a:r>
                    </a:p>
                    <a:p>
                      <a:pPr marL="10800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Focus is on continually improving process performance </a:t>
                      </a:r>
                    </a:p>
                    <a:p>
                      <a:pPr marL="10800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Addressing statistical common causes of process variation and iterative process improvement</a:t>
                      </a:r>
                    </a:p>
                  </a:txBody>
                  <a:tcPr marL="73433" marR="73433" marT="36717" marB="36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Optimal, systematic, statistical, improvement-focus, automated, assured, proactive</a:t>
                      </a:r>
                      <a:endParaRPr lang="en-US" sz="1400" b="0" i="0" u="none" strike="noStrike" kern="1200" baseline="0" noProof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1588">
                <a:tc>
                  <a:txBody>
                    <a:bodyPr/>
                    <a:lstStyle/>
                    <a:p>
                      <a:pPr marL="0" algn="ctr"/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Level 400</a:t>
                      </a:r>
                    </a:p>
                    <a:p>
                      <a:pPr marL="0" algn="ctr"/>
                      <a:r>
                        <a:rPr lang="en-US" sz="1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Predictable</a:t>
                      </a:r>
                    </a:p>
                  </a:txBody>
                  <a:tcPr marL="126723" marR="126723" marT="52848" marB="52848" anchor="ctr"/>
                </a:tc>
                <a:tc>
                  <a:txBody>
                    <a:bodyPr/>
                    <a:lstStyle/>
                    <a:p>
                      <a:pPr marL="0" lvl="0" indent="-108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Actively managed in accordance with agreed processes and has tracked metrics</a:t>
                      </a:r>
                    </a:p>
                    <a:p>
                      <a:pPr marL="0" lvl="0" indent="-108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Effective achievement can be evidenced across a range of operational conditions</a:t>
                      </a:r>
                    </a:p>
                    <a:p>
                      <a:pPr marL="0" lvl="0" indent="-108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Process has been tested and refined </a:t>
                      </a:r>
                    </a:p>
                    <a:p>
                      <a:pPr marL="0" lvl="0" indent="-108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noProof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Process users demonstrate competence</a:t>
                      </a:r>
                    </a:p>
                  </a:txBody>
                  <a:tcPr marL="73433" marR="73433" marT="36717" marB="36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Productive, interactive, responsive, enhanced, effective, adaptable, quality </a:t>
                      </a:r>
                      <a:endParaRPr lang="en-US" sz="1400" b="0" i="0" u="none" strike="noStrike" kern="1200" baseline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1588">
                <a:tc>
                  <a:txBody>
                    <a:bodyPr/>
                    <a:lstStyle/>
                    <a:p>
                      <a:pPr marL="0" algn="ctr"/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Level 300</a:t>
                      </a:r>
                    </a:p>
                    <a:p>
                      <a:pPr marL="0" algn="ctr"/>
                      <a:r>
                        <a:rPr lang="en-US" sz="1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Defined</a:t>
                      </a:r>
                    </a:p>
                  </a:txBody>
                  <a:tcPr marL="126723" marR="126723" marT="52848" marB="52848" anchor="ctr"/>
                </a:tc>
                <a:tc>
                  <a:txBody>
                    <a:bodyPr/>
                    <a:lstStyle/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Defined and standardized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Signed off, managed process 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Limited validation of effectiveness, doesn’t include edge cases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Process users demonstrate </a:t>
                      </a:r>
                      <a:r>
                        <a:rPr lang="en-GB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familiarity </a:t>
                      </a:r>
                    </a:p>
                  </a:txBody>
                  <a:tcPr marL="73433" marR="73433" marT="36717" marB="36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Documented, policy-driven, planned, controlled, stable</a:t>
                      </a:r>
                      <a:endParaRPr lang="en-US" sz="1400" b="0" i="0" u="none" strike="noStrike" kern="1200" baseline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1588">
                <a:tc>
                  <a:txBody>
                    <a:bodyPr/>
                    <a:lstStyle/>
                    <a:p>
                      <a:pPr marL="0" algn="ctr"/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Level 200</a:t>
                      </a:r>
                    </a:p>
                    <a:p>
                      <a:pPr marL="0" algn="ctr"/>
                      <a:r>
                        <a:rPr lang="en-US" sz="1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Managed</a:t>
                      </a:r>
                    </a:p>
                  </a:txBody>
                  <a:tcPr marL="126723" marR="126723" marT="52848" marB="52848" anchor="ctr"/>
                </a:tc>
                <a:tc>
                  <a:txBody>
                    <a:bodyPr/>
                    <a:lstStyle/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Key processes defined but not standardized, uniformly or strongly applied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Some ability to </a:t>
                      </a:r>
                      <a:r>
                        <a:rPr lang="en-GB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demonstrate  consistent outcomes 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Limited buy-in from staff and management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Widespread inconsistency and resistance</a:t>
                      </a:r>
                    </a:p>
                  </a:txBody>
                  <a:tcPr marL="73433" marR="73433" marT="36717" marB="36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400" b="0" i="0" u="none" strike="noStrike" kern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Routine, legacy, fire-fighting, variable, personally managed</a:t>
                      </a:r>
                      <a:endParaRPr lang="en-US" sz="1400" b="0" i="0" u="none" strike="noStrike" kern="1200" baseline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1588">
                <a:tc>
                  <a:txBody>
                    <a:bodyPr/>
                    <a:lstStyle/>
                    <a:p>
                      <a:pPr marL="0" algn="ctr"/>
                      <a:r>
                        <a:rPr lang="en-US" sz="18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Level 100</a:t>
                      </a:r>
                    </a:p>
                    <a:p>
                      <a:pPr marL="0" algn="ctr"/>
                      <a:r>
                        <a:rPr lang="en-US" sz="18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Initial</a:t>
                      </a:r>
                    </a:p>
                  </a:txBody>
                  <a:tcPr marL="126723" marR="126723" marT="52848" marB="52848" anchor="ctr"/>
                </a:tc>
                <a:tc>
                  <a:txBody>
                    <a:bodyPr/>
                    <a:lstStyle/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Default, starting/exploratory state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People driven </a:t>
                      </a:r>
                      <a:r>
                        <a:rPr lang="en-GB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processes, lacking documentation and discipline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Many ways of doing the same thing (with variable results)</a:t>
                      </a:r>
                    </a:p>
                    <a:p>
                      <a:pPr marL="0" lvl="0" indent="-1080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Characterised by inefficient legacy approaches and pockets of unmanaged innovation</a:t>
                      </a:r>
                    </a:p>
                  </a:txBody>
                  <a:tcPr marL="73433" marR="73433" marT="36717" marB="36717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400" b="0" i="0" u="none" strike="noStrike" kern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Ad hoc, reactive, uncontrolled, chaotic, unstable</a:t>
                      </a:r>
                      <a:endParaRPr lang="en-US" sz="1400" b="0" i="0" u="none" strike="noStrike" kern="1200" baseline="0" noProof="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26723" marR="126723" marT="52848" marB="52848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Up Arrow 6">
            <a:extLst>
              <a:ext uri="{FF2B5EF4-FFF2-40B4-BE49-F238E27FC236}">
                <a16:creationId xmlns:a16="http://schemas.microsoft.com/office/drawing/2014/main" id="{5F1672F2-A59C-4441-93DD-D978F2708527}"/>
              </a:ext>
            </a:extLst>
          </p:cNvPr>
          <p:cNvSpPr/>
          <p:nvPr/>
        </p:nvSpPr>
        <p:spPr>
          <a:xfrm>
            <a:off x="410597" y="1891430"/>
            <a:ext cx="412184" cy="4832758"/>
          </a:xfrm>
          <a:prstGeom prst="upArrow">
            <a:avLst/>
          </a:prstGeom>
          <a:solidFill>
            <a:schemeClr val="accent2"/>
          </a:solidFill>
          <a:ln>
            <a:solidFill>
              <a:srgbClr val="0378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557" tIns="45780" rIns="91557" bIns="45780"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36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F6FAAF-7DF9-4B72-B730-28771CF3B07B}"/>
              </a:ext>
            </a:extLst>
          </p:cNvPr>
          <p:cNvSpPr txBox="1"/>
          <p:nvPr/>
        </p:nvSpPr>
        <p:spPr>
          <a:xfrm>
            <a:off x="2717794" y="6701692"/>
            <a:ext cx="9590937" cy="286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24">
                <a:latin typeface="Segoe UI Light" panose="020B0502040204020203" pitchFamily="34" charset="0"/>
                <a:cs typeface="Segoe UI Light" panose="020B0502040204020203" pitchFamily="34" charset="0"/>
              </a:rPr>
              <a:t>Source: https://docs.microsoft.com/en-us/microsoft-365/community/microsoft365-maturity-model--intro</a:t>
            </a:r>
          </a:p>
        </p:txBody>
      </p:sp>
    </p:spTree>
    <p:extLst>
      <p:ext uri="{BB962C8B-B14F-4D97-AF65-F5344CB8AC3E}">
        <p14:creationId xmlns:p14="http://schemas.microsoft.com/office/powerpoint/2010/main" val="2718318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6F3E659E-07AB-4F20-AD02-D6C0AA72BD83}"/>
              </a:ext>
            </a:extLst>
          </p:cNvPr>
          <p:cNvSpPr/>
          <p:nvPr/>
        </p:nvSpPr>
        <p:spPr>
          <a:xfrm rot="16200000">
            <a:off x="1628" y="2257449"/>
            <a:ext cx="6146068" cy="2210896"/>
          </a:xfrm>
          <a:prstGeom prst="triangle">
            <a:avLst>
              <a:gd name="adj" fmla="val 9064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FA0296-8A69-45AE-B4C0-C5D48972C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108" y="186196"/>
            <a:ext cx="6552097" cy="624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F27196-5513-44DE-A6F9-60B878B95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96" y="186196"/>
            <a:ext cx="1070766" cy="6389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58D9A-E9D4-4869-AB9E-29BB79C684D2}"/>
              </a:ext>
            </a:extLst>
          </p:cNvPr>
          <p:cNvSpPr txBox="1"/>
          <p:nvPr/>
        </p:nvSpPr>
        <p:spPr>
          <a:xfrm>
            <a:off x="3827772" y="6639670"/>
            <a:ext cx="9115810" cy="28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4"/>
              <a:t>Source: https://docs.microsoft.com/en-us/microsoft-365/community/microsoft365-maturity-model--collaboration</a:t>
            </a:r>
          </a:p>
        </p:txBody>
      </p:sp>
    </p:spTree>
    <p:extLst>
      <p:ext uri="{BB962C8B-B14F-4D97-AF65-F5344CB8AC3E}">
        <p14:creationId xmlns:p14="http://schemas.microsoft.com/office/powerpoint/2010/main" val="250336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screen, building, blue, window&#10;&#10;Description automatically generated">
            <a:extLst>
              <a:ext uri="{FF2B5EF4-FFF2-40B4-BE49-F238E27FC236}">
                <a16:creationId xmlns:a16="http://schemas.microsoft.com/office/drawing/2014/main" id="{974FFE2D-ACC2-4E40-B482-D4BD5AF24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7" y="51863"/>
            <a:ext cx="1166193" cy="113031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3169934D-53E7-4E44-B953-6021F38A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909" y="308622"/>
            <a:ext cx="10073797" cy="616792"/>
          </a:xfrm>
        </p:spPr>
        <p:txBody>
          <a:bodyPr>
            <a:noAutofit/>
          </a:bodyPr>
          <a:lstStyle/>
          <a:p>
            <a:r>
              <a:rPr lang="en-US" sz="3250" dirty="0">
                <a:solidFill>
                  <a:schemeClr val="tx1"/>
                </a:solidFill>
                <a:ea typeface="+mj-lt"/>
                <a:cs typeface="+mj-lt"/>
              </a:rPr>
              <a:t>MM4M365 supports your adoption journey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FE767-DB01-4315-ABAF-CA8360AB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737" y="1342168"/>
            <a:ext cx="4816284" cy="5475366"/>
          </a:xfrm>
        </p:spPr>
        <p:txBody>
          <a:bodyPr vert="horz" wrap="square" lIns="93260" tIns="46630" rIns="93260" bIns="46630" rtlCol="0" anchor="t"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latin typeface="Segoe UI Light"/>
                <a:ea typeface="+mn-lt"/>
                <a:cs typeface="Segoe UI Light"/>
              </a:rPr>
              <a:t>Adoption Guides: </a:t>
            </a:r>
            <a:r>
              <a:rPr lang="en-US" sz="2000" dirty="0">
                <a:latin typeface="Segoe UI Light"/>
                <a:ea typeface="+mn-lt"/>
                <a:cs typeface="Segoe U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https://adoption.microsoft.com/guides/</a:t>
            </a:r>
            <a:endParaRPr lang="en-US" sz="2400" dirty="0">
              <a:ea typeface="+mj-lt"/>
              <a:cs typeface="+mj-lt"/>
            </a:endParaRPr>
          </a:p>
          <a:p>
            <a:pPr marL="228600" lvl="1" indent="0">
              <a:lnSpc>
                <a:spcPct val="150000"/>
              </a:lnSpc>
              <a:buNone/>
            </a:pPr>
            <a:r>
              <a:rPr lang="en-US" sz="1800" b="1" dirty="0">
                <a:latin typeface="Segoe UI Light"/>
                <a:ea typeface="+mn-lt"/>
                <a:cs typeface="Segoe UI Light"/>
              </a:rPr>
              <a:t>Phase 1</a:t>
            </a:r>
            <a:r>
              <a:rPr lang="en-US" sz="1800" dirty="0">
                <a:latin typeface="Segoe UI Light"/>
                <a:ea typeface="+mn-lt"/>
                <a:cs typeface="Segoe UI Ligh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Segoe UI Light"/>
                <a:ea typeface="+mn-lt"/>
                <a:cs typeface="Segoe UI Light"/>
              </a:rPr>
              <a:t>Define your business strategy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Segoe UI Light"/>
                <a:ea typeface="+mn-lt"/>
                <a:cs typeface="Segoe UI Light"/>
              </a:rPr>
              <a:t>Identify business scenarios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Segoe UI Light"/>
                <a:ea typeface="+mn-lt"/>
                <a:cs typeface="Segoe UI Light"/>
              </a:rPr>
              <a:t>Assess readiness</a:t>
            </a:r>
          </a:p>
          <a:p>
            <a:pPr marL="228600" lvl="1" indent="0">
              <a:lnSpc>
                <a:spcPct val="150000"/>
              </a:lnSpc>
              <a:buNone/>
            </a:pPr>
            <a:r>
              <a:rPr lang="en-US" sz="1800" b="1" dirty="0">
                <a:latin typeface="Segoe UI Light"/>
                <a:ea typeface="+mn-lt"/>
                <a:cs typeface="Segoe UI Light"/>
              </a:rPr>
              <a:t>Phase 3</a:t>
            </a:r>
            <a:r>
              <a:rPr lang="en-US" sz="1800" dirty="0">
                <a:latin typeface="Segoe UI Light"/>
                <a:ea typeface="+mn-lt"/>
                <a:cs typeface="Segoe UI Ligh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Segoe UI Light"/>
                <a:ea typeface="+mn-lt"/>
                <a:cs typeface="Segoe UI Light"/>
              </a:rPr>
              <a:t>Encourage ongoing engagement </a:t>
            </a:r>
            <a:br>
              <a:rPr lang="en-US" sz="1800" dirty="0">
                <a:latin typeface="Segoe UI Light"/>
                <a:ea typeface="+mn-lt"/>
                <a:cs typeface="Segoe UI Light"/>
              </a:rPr>
            </a:br>
            <a:r>
              <a:rPr lang="en-US" sz="1800" dirty="0">
                <a:latin typeface="Segoe UI Light"/>
                <a:ea typeface="+mn-lt"/>
                <a:cs typeface="Segoe UI Light"/>
              </a:rPr>
              <a:t>(feedback cycles)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latin typeface="Segoe UI Light"/>
              <a:ea typeface="+mn-lt"/>
              <a:cs typeface="Segoe UI Ligh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Segoe UI Light"/>
                <a:ea typeface="+mn-lt"/>
                <a:cs typeface="Segoe UI Light"/>
              </a:rPr>
              <a:t>Office 365 Teamwork Champions: </a:t>
            </a:r>
            <a:br>
              <a:rPr lang="en-US" sz="1800" dirty="0">
                <a:latin typeface="Segoe UI Light"/>
                <a:ea typeface="+mn-lt"/>
                <a:cs typeface="Segoe UI Light"/>
              </a:rPr>
            </a:br>
            <a:r>
              <a:rPr lang="en-US" sz="1800" dirty="0">
                <a:latin typeface="Segoe UI Light"/>
                <a:ea typeface="+mn-lt"/>
                <a:cs typeface="Segoe UI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https://aka.ms/O365Champions</a:t>
            </a:r>
            <a:endParaRPr lang="en-US" sz="1800" dirty="0">
              <a:latin typeface="Segoe UI Light"/>
              <a:ea typeface="+mn-lt"/>
              <a:cs typeface="Segoe UI Ligh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u="sng" dirty="0">
              <a:ea typeface="+mj-lt"/>
              <a:cs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400" u="sng" dirty="0">
              <a:ea typeface="+mj-lt"/>
              <a:cs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DAF71-B631-4339-BA94-684CE60EA3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pic>
        <p:nvPicPr>
          <p:cNvPr id="1026" name="Picture 2" descr="Simplified scenario mapping">
            <a:extLst>
              <a:ext uri="{FF2B5EF4-FFF2-40B4-BE49-F238E27FC236}">
                <a16:creationId xmlns:a16="http://schemas.microsoft.com/office/drawing/2014/main" id="{04737D90-0296-4F21-94B4-34E9313A8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7"/>
          <a:stretch/>
        </p:blipFill>
        <p:spPr bwMode="auto">
          <a:xfrm>
            <a:off x="5807413" y="1451357"/>
            <a:ext cx="6945549" cy="428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40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8411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AF5E4-511B-4899-86C6-18C9F4DEA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23"/>
          <a:stretch/>
        </p:blipFill>
        <p:spPr>
          <a:xfrm>
            <a:off x="5828478" y="1372371"/>
            <a:ext cx="6878993" cy="4308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105E9-C9A8-4543-9AB7-2EF3594CB5EA}"/>
              </a:ext>
            </a:extLst>
          </p:cNvPr>
          <p:cNvSpPr txBox="1"/>
          <p:nvPr/>
        </p:nvSpPr>
        <p:spPr>
          <a:xfrm>
            <a:off x="487080" y="2447574"/>
            <a:ext cx="5106153" cy="17789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Latest artifacts for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Maturity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for Microsoft 365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9B05F4-168C-41BA-AECE-C88998C4B461}"/>
              </a:ext>
            </a:extLst>
          </p:cNvPr>
          <p:cNvSpPr/>
          <p:nvPr/>
        </p:nvSpPr>
        <p:spPr>
          <a:xfrm>
            <a:off x="487080" y="4428261"/>
            <a:ext cx="49087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https://aka.ms/m365-community-docs</a:t>
            </a:r>
          </a:p>
        </p:txBody>
      </p:sp>
    </p:spTree>
    <p:extLst>
      <p:ext uri="{BB962C8B-B14F-4D97-AF65-F5344CB8AC3E}">
        <p14:creationId xmlns:p14="http://schemas.microsoft.com/office/powerpoint/2010/main" val="293190513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screen, building, blue, window&#10;&#10;Description automatically generated">
            <a:extLst>
              <a:ext uri="{FF2B5EF4-FFF2-40B4-BE49-F238E27FC236}">
                <a16:creationId xmlns:a16="http://schemas.microsoft.com/office/drawing/2014/main" id="{974FFE2D-ACC2-4E40-B482-D4BD5AF24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7" y="51863"/>
            <a:ext cx="1166193" cy="113031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3169934D-53E7-4E44-B953-6021F38A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909" y="308622"/>
            <a:ext cx="10073797" cy="616792"/>
          </a:xfrm>
        </p:spPr>
        <p:txBody>
          <a:bodyPr>
            <a:noAutofit/>
          </a:bodyPr>
          <a:lstStyle/>
          <a:p>
            <a:r>
              <a:rPr lang="en-US" sz="3264">
                <a:solidFill>
                  <a:schemeClr val="tx1"/>
                </a:solidFill>
                <a:ea typeface="+mj-lt"/>
                <a:cs typeface="+mj-lt"/>
              </a:rPr>
              <a:t>Latest additions to MM4M365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FE767-DB01-4315-ABAF-CA8360AB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737" y="1485900"/>
            <a:ext cx="12078156" cy="5331633"/>
          </a:xfrm>
        </p:spPr>
        <p:txBody>
          <a:bodyPr vert="horz" wrap="square" lIns="93260" tIns="46630" rIns="93260" bIns="4663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48" dirty="0">
                <a:latin typeface="Segoe UI Light" panose="020B0502040204020203" pitchFamily="34" charset="0"/>
                <a:cs typeface="Segoe UI Light" panose="020B0502040204020203" pitchFamily="34" charset="0"/>
              </a:rPr>
              <a:t>Maturity Model Practitioners Monthly Call: </a:t>
            </a:r>
            <a:r>
              <a:rPr lang="en-US" sz="2448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https://symp.info/MM4M366Practitioners</a:t>
            </a:r>
            <a:r>
              <a:rPr lang="en-US" sz="2448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48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48" dirty="0">
                <a:latin typeface="Segoe UI Light" panose="020B0502040204020203" pitchFamily="34" charset="0"/>
                <a:cs typeface="Segoe UI Light" panose="020B0502040204020203" pitchFamily="34" charset="0"/>
              </a:rPr>
              <a:t>Customization &amp; Development: </a:t>
            </a:r>
            <a:r>
              <a:rPr lang="en-US" sz="2448" dirty="0">
                <a:latin typeface="Segoe UI Light" panose="020B0502040204020203" pitchFamily="34" charset="0"/>
                <a:cs typeface="Segoe UI Light" panose="020B0502040204020203" pitchFamily="34" charset="0"/>
                <a:hlinkClick r:id="rId5"/>
              </a:rPr>
              <a:t>https://symp.info/MM4M365-CustomDev</a:t>
            </a:r>
            <a:r>
              <a:rPr lang="en-US" sz="2448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48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48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Elevating Communication: </a:t>
            </a:r>
            <a:r>
              <a:rPr lang="en-US" sz="2448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  <a:hlinkClick r:id="rId6"/>
              </a:rPr>
              <a:t>https://symp.info/MM4M365ElevateComms</a:t>
            </a:r>
            <a:r>
              <a:rPr lang="en-US" sz="2448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48" dirty="0"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48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Maturity Model Self-Assessment: </a:t>
            </a:r>
            <a:r>
              <a:rPr lang="en-US" sz="2448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  <a:hlinkClick r:id="rId7"/>
              </a:rPr>
              <a:t>https://symp.info/MM4M365Survey</a:t>
            </a:r>
            <a:endParaRPr lang="en-US" sz="2448" dirty="0"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27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F7565E-6133-47EE-827D-0B7053B7A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08" y="1434259"/>
            <a:ext cx="12020839" cy="5187872"/>
          </a:xfrm>
          <a:prstGeom prst="rect">
            <a:avLst/>
          </a:prstGeom>
        </p:spPr>
      </p:pic>
      <p:pic>
        <p:nvPicPr>
          <p:cNvPr id="7" name="Picture 6" descr="A picture containing screen, building, blue, window&#10;&#10;Description automatically generated">
            <a:extLst>
              <a:ext uri="{FF2B5EF4-FFF2-40B4-BE49-F238E27FC236}">
                <a16:creationId xmlns:a16="http://schemas.microsoft.com/office/drawing/2014/main" id="{01505013-A9FF-4A5C-8A48-39F0489FF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8" y="52352"/>
            <a:ext cx="1166028" cy="11301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D51FB8-9175-49B3-ABE9-8E3BF11C7B92}"/>
              </a:ext>
            </a:extLst>
          </p:cNvPr>
          <p:cNvSpPr txBox="1">
            <a:spLocks/>
          </p:cNvSpPr>
          <p:nvPr/>
        </p:nvSpPr>
        <p:spPr>
          <a:xfrm>
            <a:off x="1507578" y="309075"/>
            <a:ext cx="10072368" cy="61670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strike="noStrike" kern="1200">
                <a:solidFill>
                  <a:srgbClr val="2F2F2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49">
                <a:latin typeface="Segoe UI Semibold" panose="020B0702040204020203" pitchFamily="34" charset="0"/>
                <a:ea typeface="+mj-lt"/>
                <a:cs typeface="Segoe UI Semibold" panose="020B0702040204020203" pitchFamily="34" charset="0"/>
              </a:rPr>
              <a:t>Use the self-assessment to identify your readiness</a:t>
            </a:r>
            <a:endParaRPr lang="en-US" sz="280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01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8411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AF5E4-511B-4899-86C6-18C9F4DEA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23"/>
          <a:stretch/>
        </p:blipFill>
        <p:spPr>
          <a:xfrm>
            <a:off x="5828478" y="1372371"/>
            <a:ext cx="6878993" cy="4308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105E9-C9A8-4543-9AB7-2EF3594CB5EA}"/>
              </a:ext>
            </a:extLst>
          </p:cNvPr>
          <p:cNvSpPr txBox="1"/>
          <p:nvPr/>
        </p:nvSpPr>
        <p:spPr>
          <a:xfrm>
            <a:off x="487080" y="2447574"/>
            <a:ext cx="5106153" cy="17789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How you use the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Maturity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 Microsoft 365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9B05F4-168C-41BA-AECE-C88998C4B461}"/>
              </a:ext>
            </a:extLst>
          </p:cNvPr>
          <p:cNvSpPr/>
          <p:nvPr/>
        </p:nvSpPr>
        <p:spPr>
          <a:xfrm>
            <a:off x="487080" y="4428261"/>
            <a:ext cx="49087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https://aka.ms/m365-community-docs</a:t>
            </a:r>
          </a:p>
        </p:txBody>
      </p:sp>
    </p:spTree>
    <p:extLst>
      <p:ext uri="{BB962C8B-B14F-4D97-AF65-F5344CB8AC3E}">
        <p14:creationId xmlns:p14="http://schemas.microsoft.com/office/powerpoint/2010/main" val="587859452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314694" y="253604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DISCUSSION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E5100D-9135-4918-8345-550D1B59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421" y="2851492"/>
            <a:ext cx="9077124" cy="176986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8CCB00-49CE-4657-AB49-8B1CFDCD8000}"/>
              </a:ext>
            </a:extLst>
          </p:cNvPr>
          <p:cNvCxnSpPr/>
          <p:nvPr/>
        </p:nvCxnSpPr>
        <p:spPr>
          <a:xfrm>
            <a:off x="5379523" y="1911931"/>
            <a:ext cx="0" cy="783771"/>
          </a:xfrm>
          <a:prstGeom prst="straightConnector1">
            <a:avLst/>
          </a:prstGeom>
          <a:ln w="57150">
            <a:solidFill>
              <a:srgbClr val="1973B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B69C91-73C4-4485-94EF-428954EC3C22}"/>
              </a:ext>
            </a:extLst>
          </p:cNvPr>
          <p:cNvSpPr txBox="1"/>
          <p:nvPr/>
        </p:nvSpPr>
        <p:spPr>
          <a:xfrm>
            <a:off x="7381094" y="1024451"/>
            <a:ext cx="3498103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Come off mute and share your thoughts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0E1AE2-7022-472A-9997-9741D1170D02}"/>
              </a:ext>
            </a:extLst>
          </p:cNvPr>
          <p:cNvCxnSpPr/>
          <p:nvPr/>
        </p:nvCxnSpPr>
        <p:spPr>
          <a:xfrm>
            <a:off x="4522521" y="1911930"/>
            <a:ext cx="0" cy="783771"/>
          </a:xfrm>
          <a:prstGeom prst="straightConnector1">
            <a:avLst/>
          </a:prstGeom>
          <a:ln w="57150">
            <a:solidFill>
              <a:srgbClr val="1973B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5EAE36-1145-4FE3-B29C-C38D6B9A2F3C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5379523" y="4748154"/>
            <a:ext cx="0" cy="999394"/>
          </a:xfrm>
          <a:prstGeom prst="straightConnector1">
            <a:avLst/>
          </a:prstGeom>
          <a:ln w="57150">
            <a:solidFill>
              <a:srgbClr val="1973B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D0949-F1B2-4CC8-8BD7-55563C6F39A0}"/>
              </a:ext>
            </a:extLst>
          </p:cNvPr>
          <p:cNvCxnSpPr>
            <a:cxnSpLocks/>
          </p:cNvCxnSpPr>
          <p:nvPr/>
        </p:nvCxnSpPr>
        <p:spPr>
          <a:xfrm flipV="1">
            <a:off x="8249393" y="4081157"/>
            <a:ext cx="0" cy="666997"/>
          </a:xfrm>
          <a:prstGeom prst="straightConnector1">
            <a:avLst/>
          </a:prstGeom>
          <a:ln w="57150">
            <a:solidFill>
              <a:srgbClr val="1973B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1AB128-B84E-4C41-918C-0DCBB013DD71}"/>
              </a:ext>
            </a:extLst>
          </p:cNvPr>
          <p:cNvCxnSpPr/>
          <p:nvPr/>
        </p:nvCxnSpPr>
        <p:spPr>
          <a:xfrm>
            <a:off x="9130146" y="1911930"/>
            <a:ext cx="0" cy="783771"/>
          </a:xfrm>
          <a:prstGeom prst="straightConnector1">
            <a:avLst/>
          </a:prstGeom>
          <a:ln w="57150">
            <a:solidFill>
              <a:srgbClr val="1973B9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05ABAD-D4FD-405E-BDDB-2237F7DA35F7}"/>
              </a:ext>
            </a:extLst>
          </p:cNvPr>
          <p:cNvSpPr txBox="1"/>
          <p:nvPr/>
        </p:nvSpPr>
        <p:spPr>
          <a:xfrm>
            <a:off x="3306329" y="1024450"/>
            <a:ext cx="3498103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Share reactions while others are speaking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E7413F-7DA8-4DA7-A8BC-3369AB542F85}"/>
              </a:ext>
            </a:extLst>
          </p:cNvPr>
          <p:cNvSpPr txBox="1"/>
          <p:nvPr/>
        </p:nvSpPr>
        <p:spPr>
          <a:xfrm>
            <a:off x="6268484" y="4707988"/>
            <a:ext cx="396181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Share your camera, we love virtually meeting you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2FA495-27ED-43E3-866B-C1952258D1CD}"/>
              </a:ext>
            </a:extLst>
          </p:cNvPr>
          <p:cNvSpPr txBox="1"/>
          <p:nvPr/>
        </p:nvSpPr>
        <p:spPr>
          <a:xfrm>
            <a:off x="3398614" y="5747548"/>
            <a:ext cx="396181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Raise your hand if someone is speaking</a:t>
            </a:r>
          </a:p>
        </p:txBody>
      </p:sp>
    </p:spTree>
    <p:extLst>
      <p:ext uri="{BB962C8B-B14F-4D97-AF65-F5344CB8AC3E}">
        <p14:creationId xmlns:p14="http://schemas.microsoft.com/office/powerpoint/2010/main" val="311549789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2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507C-F71D-4E5C-B9BF-F0758620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2442903"/>
            <a:ext cx="11533187" cy="377476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DISCUSSION #1: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99F171-27F3-4882-BAF8-610E26B3745F}"/>
              </a:ext>
            </a:extLst>
          </p:cNvPr>
          <p:cNvSpPr txBox="1">
            <a:spLocks/>
          </p:cNvSpPr>
          <p:nvPr/>
        </p:nvSpPr>
        <p:spPr>
          <a:xfrm>
            <a:off x="1360488" y="2820379"/>
            <a:ext cx="10073797" cy="61679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strike="noStrike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2"/>
                </a:solidFill>
                <a:latin typeface="+mn-lt"/>
                <a:ea typeface="+mj-lt"/>
                <a:cs typeface="+mj-lt"/>
              </a:rPr>
              <a:t>What maturity challenges are you facing in your org?</a:t>
            </a:r>
          </a:p>
        </p:txBody>
      </p:sp>
    </p:spTree>
    <p:extLst>
      <p:ext uri="{BB962C8B-B14F-4D97-AF65-F5344CB8AC3E}">
        <p14:creationId xmlns:p14="http://schemas.microsoft.com/office/powerpoint/2010/main" val="34079765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SC19_microsoftInclusion_redmond_078">
            <a:extLst>
              <a:ext uri="{FF2B5EF4-FFF2-40B4-BE49-F238E27FC236}">
                <a16:creationId xmlns:a16="http://schemas.microsoft.com/office/drawing/2014/main" id="{51ABDF2D-DF77-4477-ABA9-921E2CFE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42064" y="-1749"/>
            <a:ext cx="10494411" cy="699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1C9A1E-677A-4A89-9E1B-504393C61AFC}"/>
              </a:ext>
            </a:extLst>
          </p:cNvPr>
          <p:cNvSpPr/>
          <p:nvPr/>
        </p:nvSpPr>
        <p:spPr bwMode="auto">
          <a:xfrm>
            <a:off x="0" y="-2384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</a:t>
            </a:r>
          </a:p>
        </p:txBody>
      </p:sp>
      <p:sp>
        <p:nvSpPr>
          <p:cNvPr id="5" name="Freeform 4"/>
          <p:cNvSpPr/>
          <p:nvPr/>
        </p:nvSpPr>
        <p:spPr bwMode="white">
          <a:xfrm>
            <a:off x="0" y="0"/>
            <a:ext cx="6938317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478" y="451678"/>
            <a:ext cx="6463838" cy="1171668"/>
          </a:xfrm>
          <a:prstGeom prst="rect">
            <a:avLst/>
          </a:prstGeom>
        </p:spPr>
        <p:txBody>
          <a:bodyPr lIns="93226" tIns="46614" rIns="93226" bIns="46614" anchor="t" anchorCtr="0"/>
          <a:lstStyle>
            <a:lvl1pPr algn="l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sz="408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477" y="1546005"/>
            <a:ext cx="5068679" cy="40010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/>
                <a:cs typeface="Segoe UI Light"/>
              </a:rPr>
              <a:t>Practitioner overview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Picture time with the </a:t>
            </a:r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Together Mode!</a:t>
            </a:r>
            <a:endParaRPr lang="en-US" sz="2000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/>
                <a:cs typeface="Segoe UI Light"/>
              </a:rPr>
              <a:t>Introduction to the Maturity Model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/>
                <a:cs typeface="Segoe UI Light"/>
              </a:rPr>
              <a:t>Latest artifacts for the Maturity Model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/>
                <a:cs typeface="Segoe UI Light"/>
              </a:rPr>
              <a:t>Monthly Discussion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Segoe UI Light"/>
                <a:cs typeface="Segoe UI Light"/>
              </a:rPr>
              <a:t>How to get more involved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4378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507C-F71D-4E5C-B9BF-F0758620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2442903"/>
            <a:ext cx="11533187" cy="377476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DISCUSSION #2: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99F171-27F3-4882-BAF8-610E26B3745F}"/>
              </a:ext>
            </a:extLst>
          </p:cNvPr>
          <p:cNvSpPr txBox="1">
            <a:spLocks/>
          </p:cNvSpPr>
          <p:nvPr/>
        </p:nvSpPr>
        <p:spPr>
          <a:xfrm>
            <a:off x="1360488" y="2820379"/>
            <a:ext cx="10073797" cy="61679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strike="noStrike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2"/>
                </a:solidFill>
                <a:latin typeface="+mn-lt"/>
                <a:ea typeface="+mj-lt"/>
                <a:cs typeface="+mj-lt"/>
              </a:rPr>
              <a:t>How are you using the Maturity Model?</a:t>
            </a:r>
          </a:p>
        </p:txBody>
      </p:sp>
    </p:spTree>
    <p:extLst>
      <p:ext uri="{BB962C8B-B14F-4D97-AF65-F5344CB8AC3E}">
        <p14:creationId xmlns:p14="http://schemas.microsoft.com/office/powerpoint/2010/main" val="207619013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141A-B4BD-4FBA-8542-EC1C550A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of today’s poll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0B419E-8687-4CC8-9B9C-334B1811B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304" y="2168110"/>
            <a:ext cx="8901113" cy="32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9442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507C-F71D-4E5C-B9BF-F0758620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2229147"/>
            <a:ext cx="11533187" cy="377476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DISCUSSION #3: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99F171-27F3-4882-BAF8-610E26B3745F}"/>
              </a:ext>
            </a:extLst>
          </p:cNvPr>
          <p:cNvSpPr txBox="1">
            <a:spLocks/>
          </p:cNvSpPr>
          <p:nvPr/>
        </p:nvSpPr>
        <p:spPr>
          <a:xfrm>
            <a:off x="1360488" y="2820379"/>
            <a:ext cx="10073797" cy="61679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strike="noStrike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2"/>
                </a:solidFill>
                <a:latin typeface="+mn-lt"/>
                <a:ea typeface="+mj-lt"/>
                <a:cs typeface="+mj-lt"/>
              </a:rPr>
              <a:t>Do you have any feedback on the competencies of the Maturity Model?</a:t>
            </a:r>
          </a:p>
        </p:txBody>
      </p:sp>
    </p:spTree>
    <p:extLst>
      <p:ext uri="{BB962C8B-B14F-4D97-AF65-F5344CB8AC3E}">
        <p14:creationId xmlns:p14="http://schemas.microsoft.com/office/powerpoint/2010/main" val="13141352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screen, building, blue, window&#10;&#10;Description automatically generated">
            <a:extLst>
              <a:ext uri="{FF2B5EF4-FFF2-40B4-BE49-F238E27FC236}">
                <a16:creationId xmlns:a16="http://schemas.microsoft.com/office/drawing/2014/main" id="{974FFE2D-ACC2-4E40-B482-D4BD5AF24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7" y="51863"/>
            <a:ext cx="1166193" cy="113031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3169934D-53E7-4E44-B953-6021F38A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792" y="276086"/>
            <a:ext cx="10724938" cy="1017843"/>
          </a:xfrm>
        </p:spPr>
        <p:txBody>
          <a:bodyPr>
            <a:normAutofit/>
          </a:bodyPr>
          <a:lstStyle/>
          <a:p>
            <a:pPr lvl="0"/>
            <a:r>
              <a:rPr lang="en-US" sz="3264" dirty="0">
                <a:solidFill>
                  <a:schemeClr val="bg1">
                    <a:lumMod val="1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MM4M365 Competencies &amp; Artifacts</a:t>
            </a:r>
            <a:endParaRPr lang="en-GB" sz="3264" dirty="0">
              <a:solidFill>
                <a:schemeClr val="bg1">
                  <a:lumMod val="1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BB4130-FC00-453E-BE2B-DF47F301D5F5}"/>
              </a:ext>
            </a:extLst>
          </p:cNvPr>
          <p:cNvGrpSpPr/>
          <p:nvPr/>
        </p:nvGrpSpPr>
        <p:grpSpPr>
          <a:xfrm>
            <a:off x="290741" y="1613778"/>
            <a:ext cx="3533203" cy="717568"/>
            <a:chOff x="604920" y="-3469"/>
            <a:chExt cx="3492232" cy="9912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F134B0-F7CA-454C-A182-2AFA531B2B47}"/>
                </a:ext>
              </a:extLst>
            </p:cNvPr>
            <p:cNvSpPr/>
            <p:nvPr/>
          </p:nvSpPr>
          <p:spPr>
            <a:xfrm>
              <a:off x="1132242" y="7481"/>
              <a:ext cx="2964910" cy="98029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A14E20-6B1B-42E1-B9A0-6CCAD5520CE7}"/>
                </a:ext>
              </a:extLst>
            </p:cNvPr>
            <p:cNvSpPr txBox="1"/>
            <p:nvPr/>
          </p:nvSpPr>
          <p:spPr>
            <a:xfrm>
              <a:off x="604920" y="-3469"/>
              <a:ext cx="3436331" cy="980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5813" tIns="105813" rIns="105813" bIns="105813" numCol="1" spcCol="1270" anchor="ctr" anchorCtr="0">
              <a:noAutofit/>
            </a:bodyPr>
            <a:lstStyle/>
            <a:p>
              <a:pPr algn="ctr" defTabSz="86135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36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13AF7-CE9D-4492-8A6E-FFF9165C57BD}"/>
              </a:ext>
            </a:extLst>
          </p:cNvPr>
          <p:cNvSpPr/>
          <p:nvPr/>
        </p:nvSpPr>
        <p:spPr>
          <a:xfrm>
            <a:off x="290738" y="1997034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Process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A0D078-BD87-4F92-90D3-E0A78CA4B9F0}"/>
              </a:ext>
            </a:extLst>
          </p:cNvPr>
          <p:cNvSpPr/>
          <p:nvPr/>
        </p:nvSpPr>
        <p:spPr>
          <a:xfrm>
            <a:off x="290734" y="5280082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Staff &amp; Training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D176176-8825-4525-89B3-E23F88E37AE3}"/>
              </a:ext>
            </a:extLst>
          </p:cNvPr>
          <p:cNvSpPr/>
          <p:nvPr/>
        </p:nvSpPr>
        <p:spPr>
          <a:xfrm>
            <a:off x="290734" y="2545697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7D08E3-0C70-49CE-B3AB-18AB549102D6}"/>
              </a:ext>
            </a:extLst>
          </p:cNvPr>
          <p:cNvSpPr/>
          <p:nvPr/>
        </p:nvSpPr>
        <p:spPr>
          <a:xfrm>
            <a:off x="290734" y="3094360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C7852C-C5F2-4FC0-8C17-B0F0A0773971}"/>
              </a:ext>
            </a:extLst>
          </p:cNvPr>
          <p:cNvSpPr/>
          <p:nvPr/>
        </p:nvSpPr>
        <p:spPr>
          <a:xfrm>
            <a:off x="290734" y="3643023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 of Content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3E52A7-A0C1-43F3-9072-69CA4D02F54E}"/>
              </a:ext>
            </a:extLst>
          </p:cNvPr>
          <p:cNvSpPr/>
          <p:nvPr/>
        </p:nvSpPr>
        <p:spPr>
          <a:xfrm>
            <a:off x="290734" y="4186094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 &amp; Communities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1E85597-BD86-49DA-B6BC-BF5B37F9FDF7}"/>
              </a:ext>
            </a:extLst>
          </p:cNvPr>
          <p:cNvSpPr/>
          <p:nvPr/>
        </p:nvSpPr>
        <p:spPr>
          <a:xfrm>
            <a:off x="290734" y="4733088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AFD838D-4C2B-453F-9105-EBB2E6F5808B}"/>
              </a:ext>
            </a:extLst>
          </p:cNvPr>
          <p:cNvSpPr/>
          <p:nvPr/>
        </p:nvSpPr>
        <p:spPr>
          <a:xfrm>
            <a:off x="4300894" y="2011262"/>
            <a:ext cx="3681750" cy="540199"/>
          </a:xfrm>
          <a:prstGeom prst="roundRect">
            <a:avLst/>
          </a:prstGeom>
          <a:solidFill>
            <a:srgbClr val="6264A7">
              <a:alpha val="60000"/>
            </a:srgbClr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&amp; Analytics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F5E10CD-BF82-4BC6-8883-583D4B02022E}"/>
              </a:ext>
            </a:extLst>
          </p:cNvPr>
          <p:cNvSpPr/>
          <p:nvPr/>
        </p:nvSpPr>
        <p:spPr>
          <a:xfrm>
            <a:off x="290734" y="5827076"/>
            <a:ext cx="3681750" cy="395628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Customization &amp; Development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B3938402-29CD-4720-8A2D-DB9F06141D09}"/>
              </a:ext>
            </a:extLst>
          </p:cNvPr>
          <p:cNvSpPr/>
          <p:nvPr/>
        </p:nvSpPr>
        <p:spPr>
          <a:xfrm>
            <a:off x="4300892" y="2650258"/>
            <a:ext cx="3681750" cy="540199"/>
          </a:xfrm>
          <a:prstGeom prst="roundRect">
            <a:avLst/>
          </a:prstGeom>
          <a:solidFill>
            <a:srgbClr val="6264A7">
              <a:alpha val="60000"/>
            </a:srgbClr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Infrastructure*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20597E-05F5-4151-AA46-E54EADE046CA}"/>
              </a:ext>
            </a:extLst>
          </p:cNvPr>
          <p:cNvSpPr/>
          <p:nvPr/>
        </p:nvSpPr>
        <p:spPr>
          <a:xfrm>
            <a:off x="8311053" y="2019064"/>
            <a:ext cx="3681750" cy="540199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Principles of…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5822BDEF-35BA-40CA-B8C8-D3231AF907CC}"/>
              </a:ext>
            </a:extLst>
          </p:cNvPr>
          <p:cNvSpPr/>
          <p:nvPr/>
        </p:nvSpPr>
        <p:spPr>
          <a:xfrm>
            <a:off x="8311053" y="3676613"/>
            <a:ext cx="3681750" cy="540199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elevate…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62E6620-2AF2-4667-9916-5C590A8DD1B4}"/>
              </a:ext>
            </a:extLst>
          </p:cNvPr>
          <p:cNvSpPr txBox="1"/>
          <p:nvPr/>
        </p:nvSpPr>
        <p:spPr>
          <a:xfrm>
            <a:off x="159207" y="1410509"/>
            <a:ext cx="3944805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8">
                <a:latin typeface="Segoe UI" panose="020B0502040204020203" pitchFamily="34" charset="0"/>
                <a:cs typeface="Segoe UI" panose="020B0502040204020203" pitchFamily="34" charset="0"/>
              </a:rPr>
              <a:t>Published Competencies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4DEA154-CFB8-4ABD-81C3-A216136AF327}"/>
              </a:ext>
            </a:extLst>
          </p:cNvPr>
          <p:cNvSpPr txBox="1"/>
          <p:nvPr/>
        </p:nvSpPr>
        <p:spPr>
          <a:xfrm>
            <a:off x="4169365" y="1434089"/>
            <a:ext cx="3944805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8">
                <a:latin typeface="Segoe UI" panose="020B0502040204020203" pitchFamily="34" charset="0"/>
                <a:cs typeface="Segoe UI" panose="020B0502040204020203" pitchFamily="34" charset="0"/>
              </a:rPr>
              <a:t>Open Competencies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543D2D8-5479-4863-935F-53AB7E1415D9}"/>
              </a:ext>
            </a:extLst>
          </p:cNvPr>
          <p:cNvSpPr txBox="1"/>
          <p:nvPr/>
        </p:nvSpPr>
        <p:spPr>
          <a:xfrm>
            <a:off x="8174130" y="1444809"/>
            <a:ext cx="3944805" cy="478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48">
                <a:latin typeface="Segoe UI" panose="020B0502040204020203" pitchFamily="34" charset="0"/>
                <a:cs typeface="Segoe UI" panose="020B0502040204020203" pitchFamily="34" charset="0"/>
              </a:rPr>
              <a:t>Supporting Articles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02499B-CC0D-45BD-BDA0-9EDECEBFCD3E}"/>
              </a:ext>
            </a:extLst>
          </p:cNvPr>
          <p:cNvSpPr txBox="1"/>
          <p:nvPr/>
        </p:nvSpPr>
        <p:spPr>
          <a:xfrm>
            <a:off x="5458640" y="3254700"/>
            <a:ext cx="1886551" cy="350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32" i="1">
                <a:latin typeface="Segoe UI" panose="020B0502040204020203" pitchFamily="34" charset="0"/>
                <a:cs typeface="Segoe UI" panose="020B0502040204020203" pitchFamily="34" charset="0"/>
              </a:rPr>
              <a:t>*In progress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D55993C-E4EC-47E2-BC10-32EE77E99C9D}"/>
              </a:ext>
            </a:extLst>
          </p:cNvPr>
          <p:cNvSpPr/>
          <p:nvPr/>
        </p:nvSpPr>
        <p:spPr>
          <a:xfrm>
            <a:off x="9097014" y="4291970"/>
            <a:ext cx="2099036" cy="395628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578C5A9-B354-42AE-84EC-AA0A62E80DD2}"/>
              </a:ext>
            </a:extLst>
          </p:cNvPr>
          <p:cNvSpPr/>
          <p:nvPr/>
        </p:nvSpPr>
        <p:spPr>
          <a:xfrm>
            <a:off x="9097014" y="4762756"/>
            <a:ext cx="2099036" cy="623202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 &amp; Communities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2EC46C2-9AE1-43B4-98C2-FC7F7BC97D56}"/>
              </a:ext>
            </a:extLst>
          </p:cNvPr>
          <p:cNvSpPr/>
          <p:nvPr/>
        </p:nvSpPr>
        <p:spPr>
          <a:xfrm>
            <a:off x="9097014" y="2617349"/>
            <a:ext cx="2099036" cy="395628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B9E62E5-9A0E-494D-BE12-BFFEDCCA9550}"/>
              </a:ext>
            </a:extLst>
          </p:cNvPr>
          <p:cNvSpPr/>
          <p:nvPr/>
        </p:nvSpPr>
        <p:spPr>
          <a:xfrm>
            <a:off x="9097014" y="3088135"/>
            <a:ext cx="2099036" cy="395628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36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158932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507C-F71D-4E5C-B9BF-F0758620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2229147"/>
            <a:ext cx="11533187" cy="377476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DISCUSSION #4, PART 1: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99F171-27F3-4882-BAF8-610E26B3745F}"/>
              </a:ext>
            </a:extLst>
          </p:cNvPr>
          <p:cNvSpPr txBox="1">
            <a:spLocks/>
          </p:cNvSpPr>
          <p:nvPr/>
        </p:nvSpPr>
        <p:spPr>
          <a:xfrm>
            <a:off x="1360488" y="2820379"/>
            <a:ext cx="10073797" cy="61679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strike="noStrike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2"/>
                </a:solidFill>
                <a:latin typeface="+mn-lt"/>
                <a:ea typeface="+mj-lt"/>
                <a:cs typeface="+mj-lt"/>
              </a:rPr>
              <a:t>What would you like to focus on in the April call?</a:t>
            </a:r>
          </a:p>
        </p:txBody>
      </p:sp>
    </p:spTree>
    <p:extLst>
      <p:ext uri="{BB962C8B-B14F-4D97-AF65-F5344CB8AC3E}">
        <p14:creationId xmlns:p14="http://schemas.microsoft.com/office/powerpoint/2010/main" val="39789920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507C-F71D-4E5C-B9BF-F0758620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2229147"/>
            <a:ext cx="11533187" cy="377476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DISCUSSION #4, PART 2: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99F171-27F3-4882-BAF8-610E26B3745F}"/>
              </a:ext>
            </a:extLst>
          </p:cNvPr>
          <p:cNvSpPr txBox="1">
            <a:spLocks/>
          </p:cNvSpPr>
          <p:nvPr/>
        </p:nvSpPr>
        <p:spPr>
          <a:xfrm>
            <a:off x="1360488" y="2820379"/>
            <a:ext cx="10073797" cy="61679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strike="noStrike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2"/>
                </a:solidFill>
                <a:latin typeface="+mn-lt"/>
                <a:ea typeface="+mj-lt"/>
                <a:cs typeface="+mj-lt"/>
              </a:rPr>
              <a:t>Are you open to these calls being recorded?</a:t>
            </a:r>
          </a:p>
        </p:txBody>
      </p:sp>
    </p:spTree>
    <p:extLst>
      <p:ext uri="{BB962C8B-B14F-4D97-AF65-F5344CB8AC3E}">
        <p14:creationId xmlns:p14="http://schemas.microsoft.com/office/powerpoint/2010/main" val="285448095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507C-F71D-4E5C-B9BF-F0758620E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8" y="2229147"/>
            <a:ext cx="11533187" cy="377476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DISCUSSION #5: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99F171-27F3-4882-BAF8-610E26B3745F}"/>
              </a:ext>
            </a:extLst>
          </p:cNvPr>
          <p:cNvSpPr txBox="1">
            <a:spLocks/>
          </p:cNvSpPr>
          <p:nvPr/>
        </p:nvSpPr>
        <p:spPr>
          <a:xfrm>
            <a:off x="1360488" y="2820379"/>
            <a:ext cx="10073797" cy="61679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strike="noStrike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600" dirty="0">
                <a:solidFill>
                  <a:schemeClr val="bg2"/>
                </a:solidFill>
                <a:latin typeface="+mn-lt"/>
                <a:ea typeface="+mj-lt"/>
                <a:cs typeface="+mj-lt"/>
              </a:rPr>
              <a:t>Are there any barriers to being involved in the Maturity Model we can help remove?</a:t>
            </a:r>
          </a:p>
        </p:txBody>
      </p:sp>
    </p:spTree>
    <p:extLst>
      <p:ext uri="{BB962C8B-B14F-4D97-AF65-F5344CB8AC3E}">
        <p14:creationId xmlns:p14="http://schemas.microsoft.com/office/powerpoint/2010/main" val="229836479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8411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AF5E4-511B-4899-86C6-18C9F4DEA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23"/>
          <a:stretch/>
        </p:blipFill>
        <p:spPr>
          <a:xfrm>
            <a:off x="5828478" y="1372371"/>
            <a:ext cx="6878993" cy="4308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105E9-C9A8-4543-9AB7-2EF3594CB5EA}"/>
              </a:ext>
            </a:extLst>
          </p:cNvPr>
          <p:cNvSpPr txBox="1"/>
          <p:nvPr/>
        </p:nvSpPr>
        <p:spPr>
          <a:xfrm>
            <a:off x="487080" y="2447574"/>
            <a:ext cx="5106153" cy="17789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Get involved in the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Maturity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for Microsoft 365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1EE57-0049-4D4C-B10D-281566DBA3DB}"/>
              </a:ext>
            </a:extLst>
          </p:cNvPr>
          <p:cNvSpPr/>
          <p:nvPr/>
        </p:nvSpPr>
        <p:spPr>
          <a:xfrm>
            <a:off x="585795" y="4428261"/>
            <a:ext cx="4908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https://aka.ms/sharing-is-caring</a:t>
            </a:r>
          </a:p>
        </p:txBody>
      </p:sp>
    </p:spTree>
    <p:extLst>
      <p:ext uri="{BB962C8B-B14F-4D97-AF65-F5344CB8AC3E}">
        <p14:creationId xmlns:p14="http://schemas.microsoft.com/office/powerpoint/2010/main" val="110032726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23962"/>
          </a:xfrm>
        </p:spPr>
        <p:txBody>
          <a:bodyPr/>
          <a:lstStyle/>
          <a:p>
            <a:r>
              <a:rPr lang="en-US" sz="4000" dirty="0"/>
              <a:t>Opportunities to </a:t>
            </a:r>
            <a:r>
              <a:rPr lang="en-US" sz="4000"/>
              <a:t>participate in the </a:t>
            </a:r>
            <a:r>
              <a:rPr lang="en-US" sz="4000" dirty="0"/>
              <a:t>community</a:t>
            </a:r>
          </a:p>
        </p:txBody>
      </p:sp>
      <p:sp>
        <p:nvSpPr>
          <p:cNvPr id="22" name="Freeform 28"/>
          <p:cNvSpPr>
            <a:spLocks noChangeAspect="1" noEditPoints="1"/>
          </p:cNvSpPr>
          <p:nvPr/>
        </p:nvSpPr>
        <p:spPr bwMode="auto">
          <a:xfrm>
            <a:off x="789327" y="5664325"/>
            <a:ext cx="360363" cy="420688"/>
          </a:xfrm>
          <a:custGeom>
            <a:avLst/>
            <a:gdLst>
              <a:gd name="T0" fmla="*/ 76 w 96"/>
              <a:gd name="T1" fmla="*/ 112 h 112"/>
              <a:gd name="T2" fmla="*/ 20 w 96"/>
              <a:gd name="T3" fmla="*/ 112 h 112"/>
              <a:gd name="T4" fmla="*/ 0 w 96"/>
              <a:gd name="T5" fmla="*/ 92 h 112"/>
              <a:gd name="T6" fmla="*/ 0 w 96"/>
              <a:gd name="T7" fmla="*/ 0 h 112"/>
              <a:gd name="T8" fmla="*/ 88 w 96"/>
              <a:gd name="T9" fmla="*/ 0 h 112"/>
              <a:gd name="T10" fmla="*/ 88 w 96"/>
              <a:gd name="T11" fmla="*/ 88 h 112"/>
              <a:gd name="T12" fmla="*/ 80 w 96"/>
              <a:gd name="T13" fmla="*/ 88 h 112"/>
              <a:gd name="T14" fmla="*/ 80 w 96"/>
              <a:gd name="T15" fmla="*/ 8 h 112"/>
              <a:gd name="T16" fmla="*/ 8 w 96"/>
              <a:gd name="T17" fmla="*/ 8 h 112"/>
              <a:gd name="T18" fmla="*/ 8 w 96"/>
              <a:gd name="T19" fmla="*/ 92 h 112"/>
              <a:gd name="T20" fmla="*/ 20 w 96"/>
              <a:gd name="T21" fmla="*/ 104 h 112"/>
              <a:gd name="T22" fmla="*/ 32 w 96"/>
              <a:gd name="T23" fmla="*/ 92 h 112"/>
              <a:gd name="T24" fmla="*/ 32 w 96"/>
              <a:gd name="T25" fmla="*/ 88 h 112"/>
              <a:gd name="T26" fmla="*/ 96 w 96"/>
              <a:gd name="T27" fmla="*/ 88 h 112"/>
              <a:gd name="T28" fmla="*/ 96 w 96"/>
              <a:gd name="T29" fmla="*/ 92 h 112"/>
              <a:gd name="T30" fmla="*/ 76 w 96"/>
              <a:gd name="T31" fmla="*/ 112 h 112"/>
              <a:gd name="T32" fmla="*/ 36 w 96"/>
              <a:gd name="T33" fmla="*/ 104 h 112"/>
              <a:gd name="T34" fmla="*/ 76 w 96"/>
              <a:gd name="T35" fmla="*/ 104 h 112"/>
              <a:gd name="T36" fmla="*/ 87 w 96"/>
              <a:gd name="T37" fmla="*/ 96 h 112"/>
              <a:gd name="T38" fmla="*/ 39 w 96"/>
              <a:gd name="T39" fmla="*/ 96 h 112"/>
              <a:gd name="T40" fmla="*/ 36 w 96"/>
              <a:gd name="T41" fmla="*/ 104 h 112"/>
              <a:gd name="T42" fmla="*/ 24 w 96"/>
              <a:gd name="T43" fmla="*/ 72 h 112"/>
              <a:gd name="T44" fmla="*/ 16 w 96"/>
              <a:gd name="T45" fmla="*/ 72 h 112"/>
              <a:gd name="T46" fmla="*/ 16 w 96"/>
              <a:gd name="T47" fmla="*/ 80 h 112"/>
              <a:gd name="T48" fmla="*/ 24 w 96"/>
              <a:gd name="T49" fmla="*/ 80 h 112"/>
              <a:gd name="T50" fmla="*/ 24 w 96"/>
              <a:gd name="T51" fmla="*/ 72 h 112"/>
              <a:gd name="T52" fmla="*/ 72 w 96"/>
              <a:gd name="T53" fmla="*/ 72 h 112"/>
              <a:gd name="T54" fmla="*/ 32 w 96"/>
              <a:gd name="T55" fmla="*/ 72 h 112"/>
              <a:gd name="T56" fmla="*/ 32 w 96"/>
              <a:gd name="T57" fmla="*/ 80 h 112"/>
              <a:gd name="T58" fmla="*/ 72 w 96"/>
              <a:gd name="T59" fmla="*/ 80 h 112"/>
              <a:gd name="T60" fmla="*/ 72 w 96"/>
              <a:gd name="T61" fmla="*/ 72 h 112"/>
              <a:gd name="T62" fmla="*/ 24 w 96"/>
              <a:gd name="T63" fmla="*/ 48 h 112"/>
              <a:gd name="T64" fmla="*/ 16 w 96"/>
              <a:gd name="T65" fmla="*/ 48 h 112"/>
              <a:gd name="T66" fmla="*/ 16 w 96"/>
              <a:gd name="T67" fmla="*/ 56 h 112"/>
              <a:gd name="T68" fmla="*/ 24 w 96"/>
              <a:gd name="T69" fmla="*/ 56 h 112"/>
              <a:gd name="T70" fmla="*/ 24 w 96"/>
              <a:gd name="T71" fmla="*/ 48 h 112"/>
              <a:gd name="T72" fmla="*/ 72 w 96"/>
              <a:gd name="T73" fmla="*/ 48 h 112"/>
              <a:gd name="T74" fmla="*/ 32 w 96"/>
              <a:gd name="T75" fmla="*/ 48 h 112"/>
              <a:gd name="T76" fmla="*/ 32 w 96"/>
              <a:gd name="T77" fmla="*/ 56 h 112"/>
              <a:gd name="T78" fmla="*/ 72 w 96"/>
              <a:gd name="T79" fmla="*/ 56 h 112"/>
              <a:gd name="T80" fmla="*/ 72 w 96"/>
              <a:gd name="T81" fmla="*/ 48 h 112"/>
              <a:gd name="T82" fmla="*/ 24 w 96"/>
              <a:gd name="T83" fmla="*/ 24 h 112"/>
              <a:gd name="T84" fmla="*/ 16 w 96"/>
              <a:gd name="T85" fmla="*/ 24 h 112"/>
              <a:gd name="T86" fmla="*/ 16 w 96"/>
              <a:gd name="T87" fmla="*/ 32 h 112"/>
              <a:gd name="T88" fmla="*/ 24 w 96"/>
              <a:gd name="T89" fmla="*/ 32 h 112"/>
              <a:gd name="T90" fmla="*/ 24 w 96"/>
              <a:gd name="T91" fmla="*/ 24 h 112"/>
              <a:gd name="T92" fmla="*/ 72 w 96"/>
              <a:gd name="T93" fmla="*/ 24 h 112"/>
              <a:gd name="T94" fmla="*/ 32 w 96"/>
              <a:gd name="T95" fmla="*/ 24 h 112"/>
              <a:gd name="T96" fmla="*/ 32 w 96"/>
              <a:gd name="T97" fmla="*/ 32 h 112"/>
              <a:gd name="T98" fmla="*/ 72 w 96"/>
              <a:gd name="T99" fmla="*/ 32 h 112"/>
              <a:gd name="T100" fmla="*/ 72 w 96"/>
              <a:gd name="T101" fmla="*/ 2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6" h="112">
                <a:moveTo>
                  <a:pt x="76" y="112"/>
                </a:moveTo>
                <a:cubicBezTo>
                  <a:pt x="20" y="112"/>
                  <a:pt x="20" y="112"/>
                  <a:pt x="20" y="112"/>
                </a:cubicBezTo>
                <a:cubicBezTo>
                  <a:pt x="9" y="112"/>
                  <a:pt x="0" y="103"/>
                  <a:pt x="0" y="92"/>
                </a:cubicBezTo>
                <a:cubicBezTo>
                  <a:pt x="0" y="0"/>
                  <a:pt x="0" y="0"/>
                  <a:pt x="0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88"/>
                  <a:pt x="88" y="88"/>
                  <a:pt x="88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"/>
                  <a:pt x="80" y="8"/>
                  <a:pt x="80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9"/>
                  <a:pt x="13" y="104"/>
                  <a:pt x="20" y="104"/>
                </a:cubicBezTo>
                <a:cubicBezTo>
                  <a:pt x="26" y="104"/>
                  <a:pt x="32" y="99"/>
                  <a:pt x="32" y="92"/>
                </a:cubicBezTo>
                <a:cubicBezTo>
                  <a:pt x="32" y="88"/>
                  <a:pt x="32" y="88"/>
                  <a:pt x="32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6" y="92"/>
                  <a:pt x="96" y="92"/>
                  <a:pt x="96" y="92"/>
                </a:cubicBezTo>
                <a:cubicBezTo>
                  <a:pt x="96" y="103"/>
                  <a:pt x="87" y="112"/>
                  <a:pt x="76" y="112"/>
                </a:cubicBezTo>
                <a:close/>
                <a:moveTo>
                  <a:pt x="36" y="104"/>
                </a:moveTo>
                <a:cubicBezTo>
                  <a:pt x="76" y="104"/>
                  <a:pt x="76" y="104"/>
                  <a:pt x="76" y="104"/>
                </a:cubicBezTo>
                <a:cubicBezTo>
                  <a:pt x="81" y="104"/>
                  <a:pt x="85" y="101"/>
                  <a:pt x="87" y="96"/>
                </a:cubicBezTo>
                <a:cubicBezTo>
                  <a:pt x="39" y="96"/>
                  <a:pt x="39" y="96"/>
                  <a:pt x="39" y="96"/>
                </a:cubicBezTo>
                <a:cubicBezTo>
                  <a:pt x="39" y="99"/>
                  <a:pt x="37" y="102"/>
                  <a:pt x="36" y="104"/>
                </a:cubicBezTo>
                <a:close/>
                <a:moveTo>
                  <a:pt x="24" y="72"/>
                </a:moveTo>
                <a:cubicBezTo>
                  <a:pt x="16" y="72"/>
                  <a:pt x="16" y="72"/>
                  <a:pt x="16" y="72"/>
                </a:cubicBezTo>
                <a:cubicBezTo>
                  <a:pt x="16" y="80"/>
                  <a:pt x="16" y="80"/>
                  <a:pt x="16" y="80"/>
                </a:cubicBezTo>
                <a:cubicBezTo>
                  <a:pt x="24" y="80"/>
                  <a:pt x="24" y="80"/>
                  <a:pt x="24" y="80"/>
                </a:cubicBezTo>
                <a:lnTo>
                  <a:pt x="24" y="72"/>
                </a:lnTo>
                <a:close/>
                <a:moveTo>
                  <a:pt x="72" y="72"/>
                </a:moveTo>
                <a:cubicBezTo>
                  <a:pt x="32" y="72"/>
                  <a:pt x="32" y="72"/>
                  <a:pt x="32" y="72"/>
                </a:cubicBezTo>
                <a:cubicBezTo>
                  <a:pt x="32" y="80"/>
                  <a:pt x="32" y="80"/>
                  <a:pt x="32" y="80"/>
                </a:cubicBezTo>
                <a:cubicBezTo>
                  <a:pt x="72" y="80"/>
                  <a:pt x="72" y="80"/>
                  <a:pt x="72" y="80"/>
                </a:cubicBezTo>
                <a:lnTo>
                  <a:pt x="72" y="72"/>
                </a:lnTo>
                <a:close/>
                <a:moveTo>
                  <a:pt x="24" y="48"/>
                </a:moveTo>
                <a:cubicBezTo>
                  <a:pt x="16" y="48"/>
                  <a:pt x="16" y="48"/>
                  <a:pt x="16" y="48"/>
                </a:cubicBezTo>
                <a:cubicBezTo>
                  <a:pt x="16" y="56"/>
                  <a:pt x="16" y="56"/>
                  <a:pt x="16" y="56"/>
                </a:cubicBezTo>
                <a:cubicBezTo>
                  <a:pt x="24" y="56"/>
                  <a:pt x="24" y="56"/>
                  <a:pt x="24" y="56"/>
                </a:cubicBezTo>
                <a:lnTo>
                  <a:pt x="24" y="48"/>
                </a:lnTo>
                <a:close/>
                <a:moveTo>
                  <a:pt x="72" y="48"/>
                </a:moveTo>
                <a:cubicBezTo>
                  <a:pt x="32" y="48"/>
                  <a:pt x="32" y="48"/>
                  <a:pt x="32" y="48"/>
                </a:cubicBezTo>
                <a:cubicBezTo>
                  <a:pt x="32" y="56"/>
                  <a:pt x="32" y="56"/>
                  <a:pt x="32" y="56"/>
                </a:cubicBezTo>
                <a:cubicBezTo>
                  <a:pt x="72" y="56"/>
                  <a:pt x="72" y="56"/>
                  <a:pt x="72" y="56"/>
                </a:cubicBezTo>
                <a:lnTo>
                  <a:pt x="72" y="48"/>
                </a:lnTo>
                <a:close/>
                <a:moveTo>
                  <a:pt x="24" y="24"/>
                </a:moveTo>
                <a:cubicBezTo>
                  <a:pt x="16" y="24"/>
                  <a:pt x="16" y="24"/>
                  <a:pt x="16" y="24"/>
                </a:cubicBezTo>
                <a:cubicBezTo>
                  <a:pt x="16" y="32"/>
                  <a:pt x="16" y="32"/>
                  <a:pt x="16" y="32"/>
                </a:cubicBezTo>
                <a:cubicBezTo>
                  <a:pt x="24" y="32"/>
                  <a:pt x="24" y="32"/>
                  <a:pt x="24" y="32"/>
                </a:cubicBezTo>
                <a:lnTo>
                  <a:pt x="24" y="24"/>
                </a:lnTo>
                <a:close/>
                <a:moveTo>
                  <a:pt x="72" y="24"/>
                </a:moveTo>
                <a:cubicBezTo>
                  <a:pt x="32" y="24"/>
                  <a:pt x="32" y="24"/>
                  <a:pt x="32" y="24"/>
                </a:cubicBezTo>
                <a:cubicBezTo>
                  <a:pt x="32" y="32"/>
                  <a:pt x="32" y="32"/>
                  <a:pt x="32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8DBA26-E6E8-4D04-8F58-5D230FBC9271}"/>
              </a:ext>
            </a:extLst>
          </p:cNvPr>
          <p:cNvGrpSpPr/>
          <p:nvPr/>
        </p:nvGrpSpPr>
        <p:grpSpPr>
          <a:xfrm>
            <a:off x="545925" y="2674681"/>
            <a:ext cx="10747386" cy="2232953"/>
            <a:chOff x="789327" y="2687837"/>
            <a:chExt cx="10747386" cy="2232953"/>
          </a:xfrm>
        </p:grpSpPr>
        <p:sp>
          <p:nvSpPr>
            <p:cNvPr id="20" name="Freeform 132"/>
            <p:cNvSpPr>
              <a:spLocks noChangeAspect="1" noEditPoints="1"/>
            </p:cNvSpPr>
            <p:nvPr/>
          </p:nvSpPr>
          <p:spPr bwMode="auto">
            <a:xfrm>
              <a:off x="9536146" y="4498514"/>
              <a:ext cx="457200" cy="422276"/>
            </a:xfrm>
            <a:custGeom>
              <a:avLst/>
              <a:gdLst>
                <a:gd name="T0" fmla="*/ 62 w 122"/>
                <a:gd name="T1" fmla="*/ 47 h 110"/>
                <a:gd name="T2" fmla="*/ 62 w 122"/>
                <a:gd name="T3" fmla="*/ 26 h 110"/>
                <a:gd name="T4" fmla="*/ 68 w 122"/>
                <a:gd name="T5" fmla="*/ 22 h 110"/>
                <a:gd name="T6" fmla="*/ 68 w 122"/>
                <a:gd name="T7" fmla="*/ 51 h 110"/>
                <a:gd name="T8" fmla="*/ 62 w 122"/>
                <a:gd name="T9" fmla="*/ 47 h 110"/>
                <a:gd name="T10" fmla="*/ 84 w 122"/>
                <a:gd name="T11" fmla="*/ 61 h 110"/>
                <a:gd name="T12" fmla="*/ 83 w 122"/>
                <a:gd name="T13" fmla="*/ 11 h 110"/>
                <a:gd name="T14" fmla="*/ 77 w 122"/>
                <a:gd name="T15" fmla="*/ 16 h 110"/>
                <a:gd name="T16" fmla="*/ 77 w 122"/>
                <a:gd name="T17" fmla="*/ 57 h 110"/>
                <a:gd name="T18" fmla="*/ 84 w 122"/>
                <a:gd name="T19" fmla="*/ 61 h 110"/>
                <a:gd name="T20" fmla="*/ 83 w 122"/>
                <a:gd name="T21" fmla="*/ 85 h 110"/>
                <a:gd name="T22" fmla="*/ 93 w 122"/>
                <a:gd name="T23" fmla="*/ 85 h 110"/>
                <a:gd name="T24" fmla="*/ 93 w 122"/>
                <a:gd name="T25" fmla="*/ 93 h 110"/>
                <a:gd name="T26" fmla="*/ 64 w 122"/>
                <a:gd name="T27" fmla="*/ 93 h 110"/>
                <a:gd name="T28" fmla="*/ 47 w 122"/>
                <a:gd name="T29" fmla="*/ 110 h 110"/>
                <a:gd name="T30" fmla="*/ 29 w 122"/>
                <a:gd name="T31" fmla="*/ 93 h 110"/>
                <a:gd name="T32" fmla="*/ 0 w 122"/>
                <a:gd name="T33" fmla="*/ 93 h 110"/>
                <a:gd name="T34" fmla="*/ 0 w 122"/>
                <a:gd name="T35" fmla="*/ 85 h 110"/>
                <a:gd name="T36" fmla="*/ 9 w 122"/>
                <a:gd name="T37" fmla="*/ 85 h 110"/>
                <a:gd name="T38" fmla="*/ 9 w 122"/>
                <a:gd name="T39" fmla="*/ 40 h 110"/>
                <a:gd name="T40" fmla="*/ 29 w 122"/>
                <a:gd name="T41" fmla="*/ 6 h 110"/>
                <a:gd name="T42" fmla="*/ 69 w 122"/>
                <a:gd name="T43" fmla="*/ 9 h 110"/>
                <a:gd name="T44" fmla="*/ 65 w 122"/>
                <a:gd name="T45" fmla="*/ 15 h 110"/>
                <a:gd name="T46" fmla="*/ 33 w 122"/>
                <a:gd name="T47" fmla="*/ 13 h 110"/>
                <a:gd name="T48" fmla="*/ 17 w 122"/>
                <a:gd name="T49" fmla="*/ 40 h 110"/>
                <a:gd name="T50" fmla="*/ 17 w 122"/>
                <a:gd name="T51" fmla="*/ 85 h 110"/>
                <a:gd name="T52" fmla="*/ 75 w 122"/>
                <a:gd name="T53" fmla="*/ 85 h 110"/>
                <a:gd name="T54" fmla="*/ 75 w 122"/>
                <a:gd name="T55" fmla="*/ 66 h 110"/>
                <a:gd name="T56" fmla="*/ 83 w 122"/>
                <a:gd name="T57" fmla="*/ 66 h 110"/>
                <a:gd name="T58" fmla="*/ 83 w 122"/>
                <a:gd name="T59" fmla="*/ 85 h 110"/>
                <a:gd name="T60" fmla="*/ 56 w 122"/>
                <a:gd name="T61" fmla="*/ 93 h 110"/>
                <a:gd name="T62" fmla="*/ 37 w 122"/>
                <a:gd name="T63" fmla="*/ 93 h 110"/>
                <a:gd name="T64" fmla="*/ 47 w 122"/>
                <a:gd name="T65" fmla="*/ 102 h 110"/>
                <a:gd name="T66" fmla="*/ 56 w 122"/>
                <a:gd name="T67" fmla="*/ 93 h 110"/>
                <a:gd name="T68" fmla="*/ 99 w 122"/>
                <a:gd name="T69" fmla="*/ 1 h 110"/>
                <a:gd name="T70" fmla="*/ 92 w 122"/>
                <a:gd name="T71" fmla="*/ 6 h 110"/>
                <a:gd name="T72" fmla="*/ 92 w 122"/>
                <a:gd name="T73" fmla="*/ 67 h 110"/>
                <a:gd name="T74" fmla="*/ 99 w 122"/>
                <a:gd name="T75" fmla="*/ 72 h 110"/>
                <a:gd name="T76" fmla="*/ 99 w 122"/>
                <a:gd name="T77" fmla="*/ 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10">
                  <a:moveTo>
                    <a:pt x="62" y="47"/>
                  </a:moveTo>
                  <a:cubicBezTo>
                    <a:pt x="69" y="36"/>
                    <a:pt x="62" y="27"/>
                    <a:pt x="62" y="26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9" y="22"/>
                    <a:pt x="79" y="36"/>
                    <a:pt x="68" y="51"/>
                  </a:cubicBezTo>
                  <a:lnTo>
                    <a:pt x="62" y="47"/>
                  </a:lnTo>
                  <a:close/>
                  <a:moveTo>
                    <a:pt x="84" y="61"/>
                  </a:moveTo>
                  <a:cubicBezTo>
                    <a:pt x="100" y="35"/>
                    <a:pt x="84" y="12"/>
                    <a:pt x="83" y="11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90" y="35"/>
                    <a:pt x="77" y="57"/>
                  </a:cubicBezTo>
                  <a:lnTo>
                    <a:pt x="84" y="61"/>
                  </a:lnTo>
                  <a:close/>
                  <a:moveTo>
                    <a:pt x="83" y="85"/>
                  </a:moveTo>
                  <a:cubicBezTo>
                    <a:pt x="93" y="85"/>
                    <a:pt x="93" y="85"/>
                    <a:pt x="93" y="85"/>
                  </a:cubicBezTo>
                  <a:cubicBezTo>
                    <a:pt x="93" y="93"/>
                    <a:pt x="93" y="93"/>
                    <a:pt x="93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103"/>
                    <a:pt x="56" y="110"/>
                    <a:pt x="47" y="110"/>
                  </a:cubicBezTo>
                  <a:cubicBezTo>
                    <a:pt x="37" y="110"/>
                    <a:pt x="29" y="103"/>
                    <a:pt x="29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0" y="26"/>
                    <a:pt x="17" y="13"/>
                    <a:pt x="29" y="6"/>
                  </a:cubicBezTo>
                  <a:cubicBezTo>
                    <a:pt x="41" y="0"/>
                    <a:pt x="55" y="0"/>
                    <a:pt x="69" y="9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54" y="9"/>
                    <a:pt x="42" y="8"/>
                    <a:pt x="33" y="13"/>
                  </a:cubicBezTo>
                  <a:cubicBezTo>
                    <a:pt x="24" y="19"/>
                    <a:pt x="17" y="29"/>
                    <a:pt x="17" y="40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83" y="85"/>
                  </a:lnTo>
                  <a:close/>
                  <a:moveTo>
                    <a:pt x="56" y="93"/>
                  </a:moveTo>
                  <a:cubicBezTo>
                    <a:pt x="37" y="93"/>
                    <a:pt x="37" y="93"/>
                    <a:pt x="37" y="93"/>
                  </a:cubicBezTo>
                  <a:cubicBezTo>
                    <a:pt x="37" y="98"/>
                    <a:pt x="41" y="102"/>
                    <a:pt x="47" y="102"/>
                  </a:cubicBezTo>
                  <a:cubicBezTo>
                    <a:pt x="52" y="102"/>
                    <a:pt x="56" y="98"/>
                    <a:pt x="56" y="93"/>
                  </a:cubicBezTo>
                  <a:close/>
                  <a:moveTo>
                    <a:pt x="99" y="1"/>
                  </a:moveTo>
                  <a:cubicBezTo>
                    <a:pt x="92" y="6"/>
                    <a:pt x="92" y="6"/>
                    <a:pt x="92" y="6"/>
                  </a:cubicBezTo>
                  <a:cubicBezTo>
                    <a:pt x="93" y="7"/>
                    <a:pt x="112" y="36"/>
                    <a:pt x="92" y="67"/>
                  </a:cubicBezTo>
                  <a:cubicBezTo>
                    <a:pt x="99" y="72"/>
                    <a:pt x="99" y="72"/>
                    <a:pt x="99" y="72"/>
                  </a:cubicBezTo>
                  <a:cubicBezTo>
                    <a:pt x="122" y="35"/>
                    <a:pt x="99" y="2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680F31-A1DF-4DCB-B762-7620C2150C2A}"/>
                </a:ext>
              </a:extLst>
            </p:cNvPr>
            <p:cNvGrpSpPr/>
            <p:nvPr/>
          </p:nvGrpSpPr>
          <p:grpSpPr>
            <a:xfrm>
              <a:off x="789327" y="2687839"/>
              <a:ext cx="2503008" cy="1642280"/>
              <a:chOff x="786552" y="2702791"/>
              <a:chExt cx="2503008" cy="1341093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952107" y="2702791"/>
                <a:ext cx="2337453" cy="1341093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Present case study </a:t>
                </a:r>
                <a:b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</a:br>
                <a:r>
                  <a:rPr lang="en-US" sz="11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(at MMM4M365 Practitioners or other speaking opportunities)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82B291-3D00-4F00-9E01-14D1D94DE5D0}"/>
                  </a:ext>
                </a:extLst>
              </p:cNvPr>
              <p:cNvSpPr/>
              <p:nvPr/>
            </p:nvSpPr>
            <p:spPr bwMode="auto">
              <a:xfrm>
                <a:off x="786552" y="2702791"/>
                <a:ext cx="165555" cy="134109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AE28E7-B5F6-45FB-B675-7C2E5D3CB17E}"/>
                </a:ext>
              </a:extLst>
            </p:cNvPr>
            <p:cNvGrpSpPr/>
            <p:nvPr/>
          </p:nvGrpSpPr>
          <p:grpSpPr>
            <a:xfrm>
              <a:off x="3573875" y="2687839"/>
              <a:ext cx="2500233" cy="1642280"/>
              <a:chOff x="3571100" y="2702791"/>
              <a:chExt cx="2500233" cy="1341093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3736655" y="2702791"/>
                <a:ext cx="2334678" cy="134109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chemeClr val="bg2"/>
                    </a:solidFill>
                  </a:rPr>
                  <a:t>Contribute on GitHub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272E7C8-1068-4D9C-83A3-8B69357DC60F}"/>
                  </a:ext>
                </a:extLst>
              </p:cNvPr>
              <p:cNvSpPr/>
              <p:nvPr/>
            </p:nvSpPr>
            <p:spPr bwMode="auto">
              <a:xfrm>
                <a:off x="3571100" y="2702791"/>
                <a:ext cx="165555" cy="1341093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0E3DC2-3E4F-4853-89DB-CC0D24E61E1C}"/>
                </a:ext>
              </a:extLst>
            </p:cNvPr>
            <p:cNvGrpSpPr/>
            <p:nvPr/>
          </p:nvGrpSpPr>
          <p:grpSpPr>
            <a:xfrm>
              <a:off x="6355648" y="2687837"/>
              <a:ext cx="2507755" cy="1642281"/>
              <a:chOff x="6352873" y="2702790"/>
              <a:chExt cx="2507755" cy="1341094"/>
            </a:xfrm>
          </p:grpSpPr>
          <p:sp>
            <p:nvSpPr>
              <p:cNvPr id="17" name="Rectangle 16"/>
              <p:cNvSpPr/>
              <p:nvPr/>
            </p:nvSpPr>
            <p:spPr bwMode="auto">
              <a:xfrm>
                <a:off x="6518428" y="2702790"/>
                <a:ext cx="2342200" cy="134109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Provide </a:t>
                </a:r>
                <a:b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</a:br>
                <a:r>
                  <a:rPr lang="en-US" sz="24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feedback, insights, tools, and artifacts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7E70ED-6EC7-4D56-BB23-1F1874491747}"/>
                  </a:ext>
                </a:extLst>
              </p:cNvPr>
              <p:cNvSpPr/>
              <p:nvPr/>
            </p:nvSpPr>
            <p:spPr bwMode="auto">
              <a:xfrm>
                <a:off x="6352873" y="2702791"/>
                <a:ext cx="165555" cy="1341093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054EFC5-DD64-4E16-A12A-5B3BED28B5C0}"/>
                </a:ext>
              </a:extLst>
            </p:cNvPr>
            <p:cNvGrpSpPr/>
            <p:nvPr/>
          </p:nvGrpSpPr>
          <p:grpSpPr>
            <a:xfrm>
              <a:off x="9028958" y="2687839"/>
              <a:ext cx="2507755" cy="1642280"/>
              <a:chOff x="6352873" y="2702791"/>
              <a:chExt cx="2507755" cy="1341093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3ECE68D-F4E7-4801-AC31-2869A3DE75D8}"/>
                  </a:ext>
                </a:extLst>
              </p:cNvPr>
              <p:cNvSpPr/>
              <p:nvPr/>
            </p:nvSpPr>
            <p:spPr bwMode="auto">
              <a:xfrm>
                <a:off x="6518428" y="2702791"/>
                <a:ext cx="2342200" cy="1341093"/>
              </a:xfrm>
              <a:prstGeom prst="rect">
                <a:avLst/>
              </a:prstGeom>
              <a:solidFill>
                <a:srgbClr val="E3008C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Socialize </a:t>
                </a:r>
              </a:p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content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A26234-942F-4751-8860-F2BB359B1B20}"/>
                  </a:ext>
                </a:extLst>
              </p:cNvPr>
              <p:cNvSpPr/>
              <p:nvPr/>
            </p:nvSpPr>
            <p:spPr bwMode="auto">
              <a:xfrm>
                <a:off x="6352873" y="2702791"/>
                <a:ext cx="165555" cy="1341093"/>
              </a:xfrm>
              <a:prstGeom prst="rect">
                <a:avLst/>
              </a:prstGeom>
              <a:solidFill>
                <a:srgbClr val="B4009E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394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5445A3-5759-4F5A-A272-50A07CA86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26" y="6183516"/>
            <a:ext cx="1635384" cy="601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643628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4A0E2-E065-4E52-BA50-EFAB4348B996}"/>
              </a:ext>
            </a:extLst>
          </p:cNvPr>
          <p:cNvSpPr/>
          <p:nvPr/>
        </p:nvSpPr>
        <p:spPr>
          <a:xfrm>
            <a:off x="5547504" y="5702234"/>
            <a:ext cx="6888092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latin typeface="Segoe UI Semibold"/>
                <a:cs typeface="Segoe UI"/>
              </a:rPr>
              <a:t>https://aka.ms/sharing-is-caring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1265440" y="286605"/>
            <a:ext cx="2946328" cy="46172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GUIDANCE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C745FBD3-89F8-4AAA-B1B3-15710FCBC31B}"/>
              </a:ext>
            </a:extLst>
          </p:cNvPr>
          <p:cNvSpPr txBox="1"/>
          <p:nvPr/>
        </p:nvSpPr>
        <p:spPr>
          <a:xfrm>
            <a:off x="-446315" y="1120582"/>
            <a:ext cx="6322172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/>
                <a:cs typeface="Segoe UI Semibold"/>
              </a:rPr>
              <a:t>Want to get started on the </a:t>
            </a:r>
            <a:b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/>
                <a:cs typeface="Segoe UI Semibold"/>
              </a:rPr>
              <a:t>open-source and community work? 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E627C4-AD2C-4C6E-B809-BC8C9F3F0864}"/>
              </a:ext>
            </a:extLst>
          </p:cNvPr>
          <p:cNvSpPr/>
          <p:nvPr/>
        </p:nvSpPr>
        <p:spPr>
          <a:xfrm>
            <a:off x="522" y="2246027"/>
            <a:ext cx="5428498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1973B9"/>
                </a:solidFill>
                <a:latin typeface="Open Sans"/>
                <a:ea typeface="+mn-lt"/>
                <a:cs typeface="+mn-lt"/>
              </a:rPr>
              <a:t>First-Time Contributor Sessions</a:t>
            </a:r>
          </a:p>
          <a:p>
            <a:pPr algn="ctr"/>
            <a:r>
              <a:rPr lang="en-US" b="1" dirty="0">
                <a:latin typeface="Open Sans"/>
                <a:ea typeface="+mn-lt"/>
                <a:cs typeface="+mn-lt"/>
              </a:rPr>
              <a:t>Monday, March 22nd 9am PST</a:t>
            </a:r>
            <a:br>
              <a:rPr lang="en-US" b="1" dirty="0">
                <a:latin typeface="Open Sans"/>
                <a:ea typeface="+mn-lt"/>
                <a:cs typeface="+mn-lt"/>
              </a:rPr>
            </a:br>
            <a:endParaRPr lang="en-US" dirty="0">
              <a:cs typeface="Segoe U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14AEF-35D6-49BC-9DDA-09C17C45EC3D}"/>
              </a:ext>
            </a:extLst>
          </p:cNvPr>
          <p:cNvSpPr/>
          <p:nvPr/>
        </p:nvSpPr>
        <p:spPr>
          <a:xfrm>
            <a:off x="26685" y="3072719"/>
            <a:ext cx="5402335" cy="258532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1973B9"/>
                </a:solidFill>
                <a:latin typeface="Open Sans"/>
                <a:ea typeface="+mn-lt"/>
                <a:cs typeface="+mn-lt"/>
              </a:rPr>
              <a:t>Community Docs Sessions</a:t>
            </a:r>
          </a:p>
          <a:p>
            <a:pPr algn="ctr"/>
            <a:r>
              <a:rPr lang="en-US" b="1" dirty="0">
                <a:latin typeface="Open Sans"/>
                <a:ea typeface="+mn-lt"/>
                <a:cs typeface="+mn-lt"/>
              </a:rPr>
              <a:t>Tuesday, March 16</a:t>
            </a:r>
            <a:r>
              <a:rPr lang="en-US" b="1" baseline="30000" dirty="0">
                <a:latin typeface="Open Sans"/>
                <a:ea typeface="+mn-lt"/>
                <a:cs typeface="+mn-lt"/>
              </a:rPr>
              <a:t>th</a:t>
            </a:r>
            <a:r>
              <a:rPr lang="en-US" b="1" dirty="0">
                <a:latin typeface="Open Sans"/>
                <a:ea typeface="+mn-lt"/>
                <a:cs typeface="+mn-lt"/>
              </a:rPr>
              <a:t> 2pm PST</a:t>
            </a:r>
            <a:endParaRPr lang="en-US" dirty="0">
              <a:ea typeface="+mn-lt"/>
              <a:cs typeface="+mn-lt"/>
            </a:endParaRPr>
          </a:p>
          <a:p>
            <a:pPr algn="ctr"/>
            <a:endParaRPr lang="en-US" b="1" dirty="0">
              <a:solidFill>
                <a:srgbClr val="1973B9"/>
              </a:solidFill>
              <a:latin typeface="Open Sans"/>
              <a:ea typeface="+mn-lt"/>
              <a:cs typeface="+mn-lt"/>
            </a:endParaRPr>
          </a:p>
          <a:p>
            <a:pPr algn="ctr"/>
            <a:r>
              <a:rPr lang="en-US" dirty="0">
                <a:latin typeface="Open Sans"/>
                <a:cs typeface="Segoe UI"/>
              </a:rPr>
              <a:t>NEW SESSIONS:</a:t>
            </a:r>
            <a:br>
              <a:rPr lang="en-US" dirty="0">
                <a:latin typeface="Open Sans"/>
                <a:cs typeface="Segoe UI"/>
              </a:rPr>
            </a:br>
            <a:r>
              <a:rPr lang="en-US" b="1" dirty="0">
                <a:solidFill>
                  <a:srgbClr val="1973B9"/>
                </a:solidFill>
                <a:latin typeface="Open Sans"/>
                <a:cs typeface="Segoe UI"/>
              </a:rPr>
              <a:t>First Time Presenters</a:t>
            </a:r>
            <a:br>
              <a:rPr lang="en-US" b="1" dirty="0">
                <a:latin typeface="Open Sans"/>
                <a:cs typeface="Segoe UI"/>
              </a:rPr>
            </a:br>
            <a:r>
              <a:rPr lang="en-US" b="1" dirty="0">
                <a:latin typeface="Open Sans"/>
                <a:cs typeface="Segoe UI"/>
              </a:rPr>
              <a:t>Wednesday, March 24th 2pm PST</a:t>
            </a:r>
          </a:p>
          <a:p>
            <a:pPr algn="ctr"/>
            <a:endParaRPr lang="en-US" b="1" dirty="0">
              <a:solidFill>
                <a:srgbClr val="1973B9"/>
              </a:solidFill>
              <a:latin typeface="Open Sans"/>
              <a:cs typeface="Segoe UI"/>
            </a:endParaRPr>
          </a:p>
          <a:p>
            <a:pPr algn="ctr"/>
            <a:r>
              <a:rPr lang="en-US" b="1" dirty="0">
                <a:solidFill>
                  <a:srgbClr val="1973B9"/>
                </a:solidFill>
                <a:latin typeface="Open Sans"/>
                <a:cs typeface="Segoe UI"/>
              </a:rPr>
              <a:t>More than Code with </a:t>
            </a:r>
            <a:r>
              <a:rPr lang="en-US" b="1" dirty="0" err="1">
                <a:solidFill>
                  <a:srgbClr val="1973B9"/>
                </a:solidFill>
                <a:latin typeface="Open Sans"/>
                <a:cs typeface="Segoe UI"/>
              </a:rPr>
              <a:t>VSCode</a:t>
            </a:r>
            <a:br>
              <a:rPr lang="en-US" b="1" dirty="0">
                <a:latin typeface="Open Sans"/>
                <a:cs typeface="Segoe UI"/>
              </a:rPr>
            </a:br>
            <a:r>
              <a:rPr lang="en-US" b="1" dirty="0">
                <a:latin typeface="Open Sans"/>
                <a:cs typeface="Segoe UI"/>
              </a:rPr>
              <a:t>Tuesday, March 23rd 2pm PST</a:t>
            </a:r>
            <a:endParaRPr lang="en-US" b="1" dirty="0">
              <a:solidFill>
                <a:srgbClr val="1973B9"/>
              </a:solidFill>
              <a:latin typeface="Open Sans"/>
              <a:cs typeface="Segoe UI"/>
            </a:endParaRPr>
          </a:p>
        </p:txBody>
      </p:sp>
      <p:pic>
        <p:nvPicPr>
          <p:cNvPr id="3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FCF2A0-58CF-4F5D-96F9-E0690B824E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27" b="6910"/>
          <a:stretch/>
        </p:blipFill>
        <p:spPr>
          <a:xfrm>
            <a:off x="5837246" y="1028054"/>
            <a:ext cx="6877033" cy="42302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35FA4C-149D-4071-846C-625165CEE7A5}"/>
              </a:ext>
            </a:extLst>
          </p:cNvPr>
          <p:cNvSpPr/>
          <p:nvPr/>
        </p:nvSpPr>
        <p:spPr bwMode="auto">
          <a:xfrm>
            <a:off x="6757033" y="2010620"/>
            <a:ext cx="5100552" cy="3185452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FF830E-6DCF-4713-AC5F-D87A49E70DAB}"/>
              </a:ext>
            </a:extLst>
          </p:cNvPr>
          <p:cNvSpPr/>
          <p:nvPr/>
        </p:nvSpPr>
        <p:spPr>
          <a:xfrm>
            <a:off x="5868793" y="2034161"/>
            <a:ext cx="6877032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ea typeface="+mn-lt"/>
                <a:cs typeface="+mn-lt"/>
              </a:rPr>
              <a:t> Thank you, February attendees </a:t>
            </a:r>
            <a:endParaRPr lang="en-US" sz="2800" dirty="0">
              <a:cs typeface="Segoe UI"/>
            </a:endParaRPr>
          </a:p>
          <a:p>
            <a:pPr algn="ctr"/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  <a:latin typeface="Open Sans"/>
              <a:cs typeface="Segoe UI"/>
            </a:endParaRPr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D154FECF-AAC4-477D-B69F-C1D353334A98}"/>
              </a:ext>
            </a:extLst>
          </p:cNvPr>
          <p:cNvSpPr/>
          <p:nvPr/>
        </p:nvSpPr>
        <p:spPr bwMode="auto">
          <a:xfrm>
            <a:off x="6249061" y="2149984"/>
            <a:ext cx="275748" cy="240854"/>
          </a:xfrm>
          <a:prstGeom prst="hear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Heart 19">
            <a:extLst>
              <a:ext uri="{FF2B5EF4-FFF2-40B4-BE49-F238E27FC236}">
                <a16:creationId xmlns:a16="http://schemas.microsoft.com/office/drawing/2014/main" id="{C7C43A7F-E6B3-4D1D-AB06-5DDBF82F37FA}"/>
              </a:ext>
            </a:extLst>
          </p:cNvPr>
          <p:cNvSpPr/>
          <p:nvPr/>
        </p:nvSpPr>
        <p:spPr bwMode="auto">
          <a:xfrm>
            <a:off x="12061095" y="2149984"/>
            <a:ext cx="275748" cy="240854"/>
          </a:xfrm>
          <a:prstGeom prst="heart">
            <a:avLst/>
          </a:prstGeom>
          <a:solidFill>
            <a:schemeClr val="accent2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B7CFAE-26B9-4255-896F-C7E177C64888}"/>
              </a:ext>
            </a:extLst>
          </p:cNvPr>
          <p:cNvSpPr txBox="1"/>
          <p:nvPr/>
        </p:nvSpPr>
        <p:spPr>
          <a:xfrm>
            <a:off x="10786486" y="2727880"/>
            <a:ext cx="68701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Anthony </a:t>
            </a:r>
            <a:r>
              <a:rPr lang="en-US" sz="1400" dirty="0" err="1"/>
              <a:t>Kauenhowen</a:t>
            </a:r>
            <a:endParaRPr lang="en-US" sz="1400" dirty="0"/>
          </a:p>
          <a:p>
            <a:r>
              <a:rPr lang="en-US" sz="1400" dirty="0"/>
              <a:t>Dattatray Patil</a:t>
            </a:r>
          </a:p>
          <a:p>
            <a:r>
              <a:rPr lang="en-US" sz="1400" dirty="0" err="1"/>
              <a:t>Divya</a:t>
            </a:r>
            <a:r>
              <a:rPr lang="en-US" sz="1400" dirty="0"/>
              <a:t> </a:t>
            </a:r>
            <a:r>
              <a:rPr lang="en-US" sz="1400" dirty="0" err="1"/>
              <a:t>Akula</a:t>
            </a:r>
            <a:endParaRPr lang="en-US" sz="1400" dirty="0"/>
          </a:p>
          <a:p>
            <a:r>
              <a:rPr lang="en-US" sz="1400" dirty="0"/>
              <a:t>Mark Cho</a:t>
            </a:r>
          </a:p>
          <a:p>
            <a:r>
              <a:rPr lang="en-US" sz="1400" dirty="0"/>
              <a:t>Theresa </a:t>
            </a:r>
            <a:r>
              <a:rPr lang="en-US" sz="1400" dirty="0" err="1"/>
              <a:t>Lubelski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5E0998-6608-4C91-8C93-D684CB346906}"/>
              </a:ext>
            </a:extLst>
          </p:cNvPr>
          <p:cNvSpPr txBox="1"/>
          <p:nvPr/>
        </p:nvSpPr>
        <p:spPr>
          <a:xfrm>
            <a:off x="6218237" y="2693830"/>
            <a:ext cx="299785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Alok Kumar Gupta</a:t>
            </a:r>
          </a:p>
          <a:p>
            <a:r>
              <a:rPr lang="en-US" sz="1400" dirty="0"/>
              <a:t>Andy Dawson</a:t>
            </a:r>
          </a:p>
          <a:p>
            <a:r>
              <a:rPr lang="en-US" sz="1400" dirty="0"/>
              <a:t>Ashok Gopalan</a:t>
            </a:r>
          </a:p>
          <a:p>
            <a:r>
              <a:rPr lang="en-US" sz="1400" dirty="0"/>
              <a:t>Brad Chaney</a:t>
            </a:r>
          </a:p>
          <a:p>
            <a:r>
              <a:rPr lang="en-US" sz="1400" dirty="0"/>
              <a:t>Carl Abrahamson</a:t>
            </a:r>
          </a:p>
          <a:p>
            <a:r>
              <a:rPr lang="en-US" sz="1400" dirty="0"/>
              <a:t>Charles Emmanuel </a:t>
            </a:r>
            <a:r>
              <a:rPr lang="en-US" sz="1400" dirty="0" err="1"/>
              <a:t>Saturnin</a:t>
            </a:r>
            <a:r>
              <a:rPr lang="en-US" sz="1400" dirty="0"/>
              <a:t> Ndiaye</a:t>
            </a:r>
          </a:p>
          <a:p>
            <a:r>
              <a:rPr lang="en-US" sz="1400" dirty="0"/>
              <a:t>Charles Ndiaye</a:t>
            </a:r>
          </a:p>
          <a:p>
            <a:r>
              <a:rPr lang="en-US" sz="1400" dirty="0"/>
              <a:t>Dattatray Patil</a:t>
            </a:r>
          </a:p>
          <a:p>
            <a:r>
              <a:rPr lang="en-US" sz="1400" dirty="0"/>
              <a:t>Dinesh Bhat</a:t>
            </a:r>
          </a:p>
          <a:p>
            <a:r>
              <a:rPr lang="en-US" sz="1400" dirty="0"/>
              <a:t>Faizal Khatri</a:t>
            </a:r>
          </a:p>
          <a:p>
            <a:r>
              <a:rPr lang="en-US" sz="1400" dirty="0" err="1"/>
              <a:t>Imke</a:t>
            </a:r>
            <a:r>
              <a:rPr lang="en-US" sz="1400" dirty="0"/>
              <a:t> Feldmann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46496B-0C98-4164-AA95-8F17051F5955}"/>
              </a:ext>
            </a:extLst>
          </p:cNvPr>
          <p:cNvSpPr txBox="1"/>
          <p:nvPr/>
        </p:nvSpPr>
        <p:spPr>
          <a:xfrm>
            <a:off x="9077408" y="2693828"/>
            <a:ext cx="201055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Jeff Thorpe</a:t>
            </a:r>
          </a:p>
          <a:p>
            <a:r>
              <a:rPr lang="en-US" sz="1400" dirty="0"/>
              <a:t>Jenna </a:t>
            </a:r>
            <a:r>
              <a:rPr lang="en-US" sz="1400" dirty="0" err="1"/>
              <a:t>Eagleson</a:t>
            </a:r>
            <a:endParaRPr lang="en-US" sz="1400" dirty="0"/>
          </a:p>
          <a:p>
            <a:r>
              <a:rPr lang="en-US" sz="1400" dirty="0"/>
              <a:t>Jim Duncan</a:t>
            </a:r>
          </a:p>
          <a:p>
            <a:r>
              <a:rPr lang="en-US" sz="1400" dirty="0" err="1"/>
              <a:t>markc</a:t>
            </a:r>
            <a:endParaRPr lang="en-US" sz="1400" dirty="0"/>
          </a:p>
          <a:p>
            <a:r>
              <a:rPr lang="en-US" sz="1400" dirty="0"/>
              <a:t>Mohammad Amer</a:t>
            </a:r>
          </a:p>
          <a:p>
            <a:r>
              <a:rPr lang="en-US" sz="1400" dirty="0"/>
              <a:t>Natalie </a:t>
            </a:r>
            <a:r>
              <a:rPr lang="en-US" sz="1400" dirty="0" err="1"/>
              <a:t>Harzic</a:t>
            </a:r>
            <a:endParaRPr lang="en-US" sz="1400" dirty="0"/>
          </a:p>
          <a:p>
            <a:r>
              <a:rPr lang="en-US" sz="1400" dirty="0"/>
              <a:t>Patrick Galloway</a:t>
            </a:r>
          </a:p>
          <a:p>
            <a:r>
              <a:rPr lang="en-US" sz="1400" dirty="0" err="1"/>
              <a:t>Reidar</a:t>
            </a:r>
            <a:r>
              <a:rPr lang="en-US" sz="1400" dirty="0"/>
              <a:t> </a:t>
            </a:r>
            <a:r>
              <a:rPr lang="en-US" sz="1400" dirty="0" err="1"/>
              <a:t>Husmo</a:t>
            </a:r>
            <a:endParaRPr lang="en-US" sz="1400" dirty="0"/>
          </a:p>
          <a:p>
            <a:r>
              <a:rPr lang="en-US" sz="1400" dirty="0"/>
              <a:t>Shannon Lindsay</a:t>
            </a:r>
          </a:p>
          <a:p>
            <a:r>
              <a:rPr lang="en-US" sz="1400" dirty="0"/>
              <a:t>Tom </a:t>
            </a:r>
            <a:r>
              <a:rPr lang="en-US" sz="1400" dirty="0" err="1"/>
              <a:t>Laciano</a:t>
            </a:r>
            <a:endParaRPr lang="en-US" sz="1400" dirty="0"/>
          </a:p>
          <a:p>
            <a:r>
              <a:rPr lang="en-US" sz="1400" dirty="0"/>
              <a:t>Vineet Desai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184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8411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AF5E4-511B-4899-86C6-18C9F4DEA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23"/>
          <a:stretch/>
        </p:blipFill>
        <p:spPr>
          <a:xfrm>
            <a:off x="5828478" y="1372371"/>
            <a:ext cx="6878993" cy="4308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105E9-C9A8-4543-9AB7-2EF3594CB5EA}"/>
              </a:ext>
            </a:extLst>
          </p:cNvPr>
          <p:cNvSpPr txBox="1"/>
          <p:nvPr/>
        </p:nvSpPr>
        <p:spPr>
          <a:xfrm>
            <a:off x="487080" y="2447574"/>
            <a:ext cx="5106153" cy="17789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Practitioners for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Maturity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for Microsoft 365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331E1-9634-4301-9085-B33BB511686D}"/>
              </a:ext>
            </a:extLst>
          </p:cNvPr>
          <p:cNvSpPr/>
          <p:nvPr/>
        </p:nvSpPr>
        <p:spPr>
          <a:xfrm>
            <a:off x="585795" y="4428261"/>
            <a:ext cx="4908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https://aka.ms/sharing-is-caring</a:t>
            </a:r>
          </a:p>
        </p:txBody>
      </p:sp>
    </p:spTree>
    <p:extLst>
      <p:ext uri="{BB962C8B-B14F-4D97-AF65-F5344CB8AC3E}">
        <p14:creationId xmlns:p14="http://schemas.microsoft.com/office/powerpoint/2010/main" val="143671092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079" y="1295446"/>
            <a:ext cx="11144316" cy="5395921"/>
          </a:xfrm>
        </p:spPr>
        <p:txBody>
          <a:bodyPr vert="horz" wrap="square" lIns="149217" tIns="93260" rIns="149217" bIns="93260" rtlCol="0" anchor="t">
            <a:spAutoFit/>
          </a:bodyPr>
          <a:lstStyle/>
          <a:p>
            <a:pPr marL="0" indent="0" algn="ctr">
              <a:buNone/>
            </a:pPr>
            <a:r>
              <a:rPr lang="en-US" sz="2400" dirty="0">
                <a:latin typeface="Segoe UI"/>
                <a:cs typeface="Segoe UI Semibold"/>
              </a:rPr>
              <a:t>Follow us on Twitter 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  <a:latin typeface="Segoe UI"/>
                <a:cs typeface="Segoe UI Semibold"/>
              </a:rPr>
              <a:t>@M365Maturity</a:t>
            </a:r>
            <a:r>
              <a:rPr lang="en-FI" sz="2400" dirty="0">
                <a:solidFill>
                  <a:schemeClr val="tx1"/>
                </a:solidFill>
                <a:latin typeface="Segoe UI"/>
                <a:cs typeface="Segoe UI Semibold"/>
              </a:rPr>
              <a:t> | </a:t>
            </a:r>
            <a:r>
              <a:rPr lang="en-FI" sz="2400" dirty="0">
                <a:solidFill>
                  <a:srgbClr val="0070C0"/>
                </a:solidFill>
                <a:latin typeface="Segoe UI"/>
                <a:cs typeface="Segoe UI Semibold"/>
              </a:rPr>
              <a:t>@M365</a:t>
            </a:r>
            <a:r>
              <a:rPr lang="en-US" sz="2400" dirty="0" err="1">
                <a:solidFill>
                  <a:srgbClr val="0070C0"/>
                </a:solidFill>
                <a:latin typeface="Segoe UI"/>
                <a:cs typeface="Segoe UI Semibold"/>
              </a:rPr>
              <a:t>CommDocs</a:t>
            </a:r>
            <a:endParaRPr lang="en-US" sz="2400" dirty="0">
              <a:solidFill>
                <a:srgbClr val="0070C0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endParaRPr lang="en-US" sz="2400" dirty="0">
              <a:solidFill>
                <a:srgbClr val="0070C0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 dirty="0">
                <a:latin typeface="Segoe UI"/>
                <a:cs typeface="Segoe UI Semibold"/>
              </a:rPr>
              <a:t>Take the Maturity Model Self-Assessment</a:t>
            </a:r>
            <a:endParaRPr lang="en-US" sz="2400" dirty="0">
              <a:solidFill>
                <a:srgbClr val="0070C0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  <a:latin typeface="Segoe UI"/>
                <a:cs typeface="Segoe UI Semibold"/>
                <a:hlinkClick r:id="rId3"/>
              </a:rPr>
              <a:t>https://symp.info/MM4M365-SelfAssessment</a:t>
            </a:r>
            <a:r>
              <a:rPr lang="en-US" sz="2400" dirty="0">
                <a:solidFill>
                  <a:srgbClr val="0070C0"/>
                </a:solidFill>
                <a:latin typeface="Segoe UI"/>
                <a:cs typeface="Segoe UI Semibold"/>
              </a:rPr>
              <a:t> </a:t>
            </a:r>
          </a:p>
          <a:p>
            <a:pPr marL="0" indent="0" algn="ctr">
              <a:buNone/>
            </a:pPr>
            <a:r>
              <a:rPr lang="en-US" sz="2400" dirty="0">
                <a:latin typeface="Segoe UI"/>
                <a:cs typeface="Segoe UI Semibold"/>
              </a:rPr>
              <a:t>Fill out the Maturity Model Survey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  <a:latin typeface="Segoe UI"/>
                <a:cs typeface="Segoe UI Semi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https://symp.info/MM4M365Survey</a:t>
            </a:r>
            <a:endParaRPr lang="en-US" sz="2400" dirty="0">
              <a:solidFill>
                <a:srgbClr val="0070C0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 dirty="0">
                <a:latin typeface="Segoe UI"/>
                <a:cs typeface="Segoe UI Semibold"/>
              </a:rPr>
              <a:t>Discussions in </a:t>
            </a:r>
            <a:r>
              <a:rPr lang="en-US" sz="2400" dirty="0" err="1">
                <a:latin typeface="Segoe UI"/>
                <a:cs typeface="Segoe UI Semibold"/>
              </a:rPr>
              <a:t>Github</a:t>
            </a:r>
            <a:endParaRPr lang="en-US" sz="2400" dirty="0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  <a:latin typeface="Segoe UI"/>
                <a:cs typeface="Segoe UI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https://symp.info/MM4M365Discussion</a:t>
            </a:r>
            <a:endParaRPr lang="en-US" sz="2400" dirty="0">
              <a:solidFill>
                <a:srgbClr val="0070C0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endParaRPr lang="en-US" sz="2400" dirty="0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 dirty="0">
                <a:latin typeface="Segoe UI"/>
                <a:cs typeface="Segoe UI Semibold"/>
              </a:rPr>
              <a:t>Next</a:t>
            </a:r>
            <a:r>
              <a:rPr lang="en-FI" sz="2400" dirty="0">
                <a:latin typeface="Segoe UI"/>
                <a:cs typeface="Segoe UI Semibold"/>
              </a:rPr>
              <a:t> M</a:t>
            </a:r>
            <a:r>
              <a:rPr lang="en-US" sz="2400" dirty="0">
                <a:latin typeface="Segoe UI"/>
                <a:cs typeface="Segoe UI Semibold"/>
              </a:rPr>
              <a:t>M4M</a:t>
            </a:r>
            <a:r>
              <a:rPr lang="en-FI" sz="2400" dirty="0">
                <a:latin typeface="Segoe UI"/>
                <a:cs typeface="Segoe UI Semibold"/>
              </a:rPr>
              <a:t>365 </a:t>
            </a:r>
            <a:r>
              <a:rPr lang="en-US" sz="2400" dirty="0">
                <a:latin typeface="Segoe UI"/>
                <a:cs typeface="Segoe UI Semibold"/>
              </a:rPr>
              <a:t>monthly call: </a:t>
            </a:r>
            <a:r>
              <a:rPr lang="en-US" sz="2400" b="1" dirty="0">
                <a:latin typeface="Segoe UI"/>
                <a:cs typeface="Segoe UI Semibold"/>
              </a:rPr>
              <a:t>April 20</a:t>
            </a:r>
            <a:r>
              <a:rPr lang="en-US" sz="2400" b="1" baseline="30000" dirty="0">
                <a:latin typeface="Segoe UI"/>
                <a:cs typeface="Segoe UI Semibold"/>
              </a:rPr>
              <a:t>th</a:t>
            </a:r>
            <a:r>
              <a:rPr lang="en-US" sz="2400" b="1" dirty="0">
                <a:latin typeface="Segoe UI"/>
                <a:cs typeface="Segoe UI Semibold"/>
              </a:rPr>
              <a:t> at 7:00am PST</a:t>
            </a:r>
          </a:p>
          <a:p>
            <a:pPr marL="0" indent="0" algn="ctr">
              <a:buNone/>
            </a:pPr>
            <a:r>
              <a:rPr lang="en-US" sz="2400" i="1" dirty="0">
                <a:latin typeface="Segoe UI"/>
                <a:cs typeface="Segoe UI Semibold"/>
              </a:rPr>
              <a:t>Third Tuesday of every month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0070C0"/>
                </a:solidFill>
                <a:latin typeface="Segoe UI"/>
                <a:cs typeface="Segoe UI Semibold"/>
                <a:hlinkClick r:id="rId6"/>
              </a:rPr>
              <a:t>https://aka.ms/sharing-is-caring</a:t>
            </a:r>
            <a:r>
              <a:rPr lang="en-US" sz="2400" dirty="0">
                <a:solidFill>
                  <a:srgbClr val="0070C0"/>
                </a:solidFill>
                <a:latin typeface="Segoe UI"/>
                <a:cs typeface="Segoe UI Semibold"/>
              </a:rPr>
              <a:t> </a:t>
            </a:r>
            <a:endParaRPr lang="en-FI" sz="2400" dirty="0">
              <a:solidFill>
                <a:srgbClr val="0070C0"/>
              </a:solidFill>
              <a:latin typeface="Segoe UI"/>
              <a:cs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98" y="356976"/>
            <a:ext cx="11887878" cy="917575"/>
          </a:xfrm>
        </p:spPr>
        <p:txBody>
          <a:bodyPr/>
          <a:lstStyle/>
          <a:p>
            <a:pPr algn="ctr"/>
            <a:r>
              <a:rPr lang="en-US">
                <a:cs typeface="Segoe UI Semibold"/>
              </a:rPr>
              <a:t>Thank you</a:t>
            </a:r>
            <a:endParaRPr lang="en-US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FE52AFD-FA28-48F5-9C59-03CAA72B7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7851" y="139148"/>
            <a:ext cx="2205214" cy="29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4568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6F22A0D-74B1-4224-A9FB-7A46887A11C4}"/>
              </a:ext>
            </a:extLst>
          </p:cNvPr>
          <p:cNvSpPr/>
          <p:nvPr/>
        </p:nvSpPr>
        <p:spPr bwMode="auto">
          <a:xfrm>
            <a:off x="6360344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D26878-CFA2-4175-8AE5-606DEC54503D}"/>
              </a:ext>
            </a:extLst>
          </p:cNvPr>
          <p:cNvSpPr/>
          <p:nvPr/>
        </p:nvSpPr>
        <p:spPr bwMode="auto">
          <a:xfrm>
            <a:off x="6382513" y="2704319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CC2E11-7C5D-44E1-A237-A0D0172DE310}"/>
              </a:ext>
            </a:extLst>
          </p:cNvPr>
          <p:cNvSpPr/>
          <p:nvPr/>
        </p:nvSpPr>
        <p:spPr bwMode="auto">
          <a:xfrm>
            <a:off x="6326458" y="2628900"/>
            <a:ext cx="170022" cy="109728"/>
          </a:xfrm>
          <a:custGeom>
            <a:avLst/>
            <a:gdLst>
              <a:gd name="connsiteX0" fmla="*/ 85011 w 170022"/>
              <a:gd name="connsiteY0" fmla="*/ 0 h 89935"/>
              <a:gd name="connsiteX1" fmla="*/ 165053 w 170022"/>
              <a:gd name="connsiteY1" fmla="*/ 61432 h 89935"/>
              <a:gd name="connsiteX2" fmla="*/ 170022 w 170022"/>
              <a:gd name="connsiteY2" fmla="*/ 89935 h 89935"/>
              <a:gd name="connsiteX3" fmla="*/ 148607 w 170022"/>
              <a:gd name="connsiteY3" fmla="*/ 83268 h 89935"/>
              <a:gd name="connsiteX4" fmla="*/ 85011 w 170022"/>
              <a:gd name="connsiteY4" fmla="*/ 77339 h 89935"/>
              <a:gd name="connsiteX5" fmla="*/ 21416 w 170022"/>
              <a:gd name="connsiteY5" fmla="*/ 83268 h 89935"/>
              <a:gd name="connsiteX6" fmla="*/ 0 w 170022"/>
              <a:gd name="connsiteY6" fmla="*/ 89935 h 89935"/>
              <a:gd name="connsiteX7" fmla="*/ 4970 w 170022"/>
              <a:gd name="connsiteY7" fmla="*/ 61432 h 89935"/>
              <a:gd name="connsiteX8" fmla="*/ 85011 w 170022"/>
              <a:gd name="connsiteY8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2" h="89935">
                <a:moveTo>
                  <a:pt x="85011" y="0"/>
                </a:moveTo>
                <a:cubicBezTo>
                  <a:pt x="120993" y="0"/>
                  <a:pt x="151865" y="25331"/>
                  <a:pt x="165053" y="61432"/>
                </a:cubicBezTo>
                <a:lnTo>
                  <a:pt x="170022" y="89935"/>
                </a:lnTo>
                <a:lnTo>
                  <a:pt x="148607" y="83268"/>
                </a:lnTo>
                <a:cubicBezTo>
                  <a:pt x="129060" y="79450"/>
                  <a:pt x="107570" y="77339"/>
                  <a:pt x="85011" y="77339"/>
                </a:cubicBezTo>
                <a:cubicBezTo>
                  <a:pt x="62453" y="77339"/>
                  <a:pt x="40963" y="79450"/>
                  <a:pt x="21416" y="83268"/>
                </a:cubicBezTo>
                <a:lnTo>
                  <a:pt x="0" y="89935"/>
                </a:lnTo>
                <a:lnTo>
                  <a:pt x="4970" y="61432"/>
                </a:lnTo>
                <a:cubicBezTo>
                  <a:pt x="18157" y="25331"/>
                  <a:pt x="49029" y="0"/>
                  <a:pt x="85011" y="0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9D69BF6-8F22-4052-ABE8-5C7AA2998EBE}"/>
              </a:ext>
            </a:extLst>
          </p:cNvPr>
          <p:cNvSpPr/>
          <p:nvPr/>
        </p:nvSpPr>
        <p:spPr bwMode="auto">
          <a:xfrm>
            <a:off x="6331220" y="2724099"/>
            <a:ext cx="182880" cy="113051"/>
          </a:xfrm>
          <a:custGeom>
            <a:avLst/>
            <a:gdLst>
              <a:gd name="connsiteX0" fmla="*/ 171562 w 173736"/>
              <a:gd name="connsiteY0" fmla="*/ 0 h 113051"/>
              <a:gd name="connsiteX1" fmla="*/ 173736 w 173736"/>
              <a:gd name="connsiteY1" fmla="*/ 12467 h 113051"/>
              <a:gd name="connsiteX2" fmla="*/ 86868 w 173736"/>
              <a:gd name="connsiteY2" fmla="*/ 113051 h 113051"/>
              <a:gd name="connsiteX3" fmla="*/ 0 w 173736"/>
              <a:gd name="connsiteY3" fmla="*/ 12467 h 113051"/>
              <a:gd name="connsiteX4" fmla="*/ 384 w 173736"/>
              <a:gd name="connsiteY4" fmla="*/ 10269 h 113051"/>
              <a:gd name="connsiteX5" fmla="*/ 65748 w 173736"/>
              <a:gd name="connsiteY5" fmla="*/ 15577 h 113051"/>
              <a:gd name="connsiteX6" fmla="*/ 134802 w 173736"/>
              <a:gd name="connsiteY6" fmla="*/ 9969 h 1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36" h="113051">
                <a:moveTo>
                  <a:pt x="171562" y="0"/>
                </a:moveTo>
                <a:lnTo>
                  <a:pt x="173736" y="12467"/>
                </a:lnTo>
                <a:cubicBezTo>
                  <a:pt x="173736" y="68018"/>
                  <a:pt x="134844" y="113051"/>
                  <a:pt x="86868" y="113051"/>
                </a:cubicBezTo>
                <a:cubicBezTo>
                  <a:pt x="38892" y="113051"/>
                  <a:pt x="0" y="68018"/>
                  <a:pt x="0" y="12467"/>
                </a:cubicBezTo>
                <a:lnTo>
                  <a:pt x="384" y="10269"/>
                </a:lnTo>
                <a:lnTo>
                  <a:pt x="65748" y="15577"/>
                </a:lnTo>
                <a:cubicBezTo>
                  <a:pt x="90243" y="15577"/>
                  <a:pt x="113577" y="13580"/>
                  <a:pt x="134802" y="9969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screen, building, blue, window&#10;&#10;Description automatically generated">
            <a:extLst>
              <a:ext uri="{FF2B5EF4-FFF2-40B4-BE49-F238E27FC236}">
                <a16:creationId xmlns:a16="http://schemas.microsoft.com/office/drawing/2014/main" id="{974FFE2D-ACC2-4E40-B482-D4BD5AF24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7" y="51863"/>
            <a:ext cx="1166193" cy="113031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3169934D-53E7-4E44-B953-6021F38A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909" y="308622"/>
            <a:ext cx="10073797" cy="616792"/>
          </a:xfrm>
        </p:spPr>
        <p:txBody>
          <a:bodyPr>
            <a:noAutofit/>
          </a:bodyPr>
          <a:lstStyle/>
          <a:p>
            <a:r>
              <a:rPr lang="en-US" sz="3264">
                <a:solidFill>
                  <a:schemeClr val="tx1"/>
                </a:solidFill>
                <a:ea typeface="+mj-lt"/>
                <a:cs typeface="+mj-lt"/>
              </a:rPr>
              <a:t>Practitioners of MM4M365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FE767-DB01-4315-ABAF-CA8360AB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737" y="1342168"/>
            <a:ext cx="10724938" cy="5475366"/>
          </a:xfrm>
        </p:spPr>
        <p:txBody>
          <a:bodyPr vert="horz" wrap="square" lIns="93260" tIns="46630" rIns="93260" bIns="4663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48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Safe space to hone your pitch, test your thoughts, or decide how to promote your use of the Maturity Model</a:t>
            </a:r>
          </a:p>
          <a:p>
            <a:pPr>
              <a:lnSpc>
                <a:spcPct val="150000"/>
              </a:lnSpc>
            </a:pPr>
            <a:r>
              <a:rPr lang="en-US" sz="2448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Discussion-based monthly meeting</a:t>
            </a:r>
          </a:p>
          <a:p>
            <a:pPr lvl="1">
              <a:lnSpc>
                <a:spcPct val="150000"/>
              </a:lnSpc>
            </a:pPr>
            <a:r>
              <a:rPr lang="en-US" sz="1700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Highlights of new assets</a:t>
            </a:r>
          </a:p>
          <a:p>
            <a:pPr lvl="1">
              <a:lnSpc>
                <a:spcPct val="150000"/>
              </a:lnSpc>
            </a:pPr>
            <a:r>
              <a:rPr lang="en-US" sz="1700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Understanding the competencies</a:t>
            </a:r>
          </a:p>
          <a:p>
            <a:pPr lvl="1">
              <a:lnSpc>
                <a:spcPct val="150000"/>
              </a:lnSpc>
            </a:pPr>
            <a:r>
              <a:rPr lang="en-US" sz="1700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Mapping technology to maturity levels and competencies</a:t>
            </a:r>
          </a:p>
          <a:p>
            <a:pPr lvl="1">
              <a:lnSpc>
                <a:spcPct val="150000"/>
              </a:lnSpc>
            </a:pPr>
            <a:r>
              <a:rPr lang="en-US" sz="1700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Running a workshop</a:t>
            </a:r>
          </a:p>
          <a:p>
            <a:pPr lvl="1">
              <a:lnSpc>
                <a:spcPct val="150000"/>
              </a:lnSpc>
            </a:pPr>
            <a:r>
              <a:rPr lang="en-US" sz="1700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Measuring maturity</a:t>
            </a:r>
          </a:p>
          <a:p>
            <a:pPr lvl="1">
              <a:lnSpc>
                <a:spcPct val="150000"/>
              </a:lnSpc>
            </a:pPr>
            <a:r>
              <a:rPr lang="en-US" sz="1700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Sharing anecdotes and success stories</a:t>
            </a:r>
          </a:p>
          <a:p>
            <a:pPr lvl="1">
              <a:lnSpc>
                <a:spcPct val="150000"/>
              </a:lnSpc>
            </a:pPr>
            <a:r>
              <a:rPr lang="en-US" sz="1700" dirty="0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Feedback on the maturity model</a:t>
            </a:r>
          </a:p>
        </p:txBody>
      </p:sp>
    </p:spTree>
    <p:extLst>
      <p:ext uri="{BB962C8B-B14F-4D97-AF65-F5344CB8AC3E}">
        <p14:creationId xmlns:p14="http://schemas.microsoft.com/office/powerpoint/2010/main" val="1012025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5C244689-503F-4895-9BB4-722E291FD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735" y="1958077"/>
            <a:ext cx="6572221" cy="368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B2C8F8-BFC7-4329-B385-95CF764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 picture time!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2AEA-5790-49CA-8E96-88303CDBF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519" y="2057944"/>
            <a:ext cx="4757713" cy="348403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sz="3200" dirty="0">
                <a:latin typeface="+mn-lt"/>
              </a:rPr>
              <a:t>Video on and we’ll grab a Together Mode pic with those who are willing to do this.</a:t>
            </a:r>
          </a:p>
          <a:p>
            <a:endParaRPr lang="en-US" sz="3200" dirty="0">
              <a:latin typeface="+mn-lt"/>
            </a:endParaRPr>
          </a:p>
          <a:p>
            <a:r>
              <a:rPr lang="en-US" sz="3200" dirty="0">
                <a:latin typeface="+mn-lt"/>
              </a:rPr>
              <a:t>We are together in this as a community!</a:t>
            </a:r>
            <a:endParaRPr lang="en-FI" sz="3200" dirty="0">
              <a:latin typeface="+mn-lt"/>
            </a:endParaRPr>
          </a:p>
        </p:txBody>
      </p:sp>
      <p:pic>
        <p:nvPicPr>
          <p:cNvPr id="5" name="Graphic 4" descr="Sparkling Heart">
            <a:extLst>
              <a:ext uri="{FF2B5EF4-FFF2-40B4-BE49-F238E27FC236}">
                <a16:creationId xmlns:a16="http://schemas.microsoft.com/office/drawing/2014/main" id="{68BE2507-68D6-42C2-85D5-62C79D169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943457">
            <a:off x="3572782" y="4880293"/>
            <a:ext cx="1323363" cy="13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543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6A85-92A2-4620-9432-D9503E9D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24" y="861378"/>
            <a:ext cx="11533187" cy="4103688"/>
          </a:xfrm>
        </p:spPr>
        <p:txBody>
          <a:bodyPr/>
          <a:lstStyle/>
          <a:p>
            <a:pPr marL="395288" indent="-333375"/>
            <a:r>
              <a:rPr lang="en-US" sz="3600" dirty="0">
                <a:solidFill>
                  <a:srgbClr val="008272"/>
                </a:solidFill>
              </a:rPr>
              <a:t>Where are you on your journey with the Maturity Model?</a:t>
            </a:r>
            <a:br>
              <a:rPr lang="en-US" sz="3600" dirty="0">
                <a:solidFill>
                  <a:srgbClr val="008272"/>
                </a:solidFill>
              </a:rPr>
            </a:br>
            <a:br>
              <a:rPr lang="en-US" sz="3600" dirty="0">
                <a:solidFill>
                  <a:srgbClr val="008272"/>
                </a:solidFill>
              </a:rPr>
            </a:br>
            <a:br>
              <a:rPr lang="en-US" dirty="0"/>
            </a:br>
            <a:r>
              <a:rPr lang="en-US" dirty="0"/>
              <a:t>- </a:t>
            </a:r>
            <a:r>
              <a:rPr lang="en-US" dirty="0">
                <a:latin typeface="+mn-lt"/>
              </a:rPr>
              <a:t>Heard of it but have no engaged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- Scanned it a bit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- Actively reading the articles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- Using the Maturity Model in my org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5CD72348-C5F7-4CAD-A85F-3E200FB2C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720" y="2088573"/>
            <a:ext cx="2661516" cy="2661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BB9103-1C82-42AC-95B4-418BA7CD2291}"/>
              </a:ext>
            </a:extLst>
          </p:cNvPr>
          <p:cNvSpPr txBox="1"/>
          <p:nvPr/>
        </p:nvSpPr>
        <p:spPr>
          <a:xfrm>
            <a:off x="6708670" y="4775811"/>
            <a:ext cx="5147615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https://symp.info/MM4M365Poll</a:t>
            </a:r>
          </a:p>
        </p:txBody>
      </p:sp>
    </p:spTree>
    <p:extLst>
      <p:ext uri="{BB962C8B-B14F-4D97-AF65-F5344CB8AC3E}">
        <p14:creationId xmlns:p14="http://schemas.microsoft.com/office/powerpoint/2010/main" val="41438199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3E50D4-3798-4435-9259-B3FD089AF08B}"/>
              </a:ext>
            </a:extLst>
          </p:cNvPr>
          <p:cNvSpPr/>
          <p:nvPr/>
        </p:nvSpPr>
        <p:spPr>
          <a:xfrm>
            <a:off x="558223" y="3859138"/>
            <a:ext cx="49087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https://aka.ms/m365-community-docs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8411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INTRO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AF5E4-511B-4899-86C6-18C9F4DEA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23"/>
          <a:stretch/>
        </p:blipFill>
        <p:spPr>
          <a:xfrm>
            <a:off x="5828478" y="1372371"/>
            <a:ext cx="6878993" cy="4308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105E9-C9A8-4543-9AB7-2EF3594CB5EA}"/>
              </a:ext>
            </a:extLst>
          </p:cNvPr>
          <p:cNvSpPr txBox="1"/>
          <p:nvPr/>
        </p:nvSpPr>
        <p:spPr>
          <a:xfrm>
            <a:off x="487080" y="2447574"/>
            <a:ext cx="5106153" cy="125880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Maturity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latin typeface="Segoe UI Semibold" panose="020B0702040204020203" pitchFamily="34" charset="0"/>
                <a:cs typeface="Segoe UI Semibold" panose="020B0702040204020203" pitchFamily="34" charset="0"/>
              </a:rPr>
              <a:t>for Microsoft 365</a:t>
            </a:r>
          </a:p>
        </p:txBody>
      </p:sp>
    </p:spTree>
    <p:extLst>
      <p:ext uri="{BB962C8B-B14F-4D97-AF65-F5344CB8AC3E}">
        <p14:creationId xmlns:p14="http://schemas.microsoft.com/office/powerpoint/2010/main" val="125440310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screen, building, blue, window&#10;&#10;Description automatically generated">
            <a:extLst>
              <a:ext uri="{FF2B5EF4-FFF2-40B4-BE49-F238E27FC236}">
                <a16:creationId xmlns:a16="http://schemas.microsoft.com/office/drawing/2014/main" id="{974FFE2D-ACC2-4E40-B482-D4BD5AF24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7" y="51863"/>
            <a:ext cx="1166193" cy="113031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3169934D-53E7-4E44-B953-6021F38A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909" y="160637"/>
            <a:ext cx="10073797" cy="616792"/>
          </a:xfrm>
        </p:spPr>
        <p:txBody>
          <a:bodyPr>
            <a:noAutofit/>
          </a:bodyPr>
          <a:lstStyle/>
          <a:p>
            <a:r>
              <a:rPr lang="en-US" sz="3264" dirty="0">
                <a:solidFill>
                  <a:schemeClr val="tx1"/>
                </a:solidFill>
                <a:ea typeface="+mj-lt"/>
                <a:cs typeface="+mj-lt"/>
              </a:rPr>
              <a:t>MM4M365 aligns the company on what can </a:t>
            </a:r>
            <a:br>
              <a:rPr lang="en-US" sz="3264" dirty="0">
                <a:solidFill>
                  <a:schemeClr val="tx1"/>
                </a:solidFill>
                <a:ea typeface="+mj-lt"/>
                <a:cs typeface="+mj-lt"/>
              </a:rPr>
            </a:br>
            <a:r>
              <a:rPr lang="en-US" sz="3264" dirty="0">
                <a:solidFill>
                  <a:schemeClr val="tx1"/>
                </a:solidFill>
                <a:ea typeface="+mj-lt"/>
                <a:cs typeface="+mj-lt"/>
              </a:rPr>
              <a:t>and will be done across the platform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FE767-DB01-4315-ABAF-CA8360AB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768" y="1467296"/>
            <a:ext cx="10724938" cy="5475366"/>
          </a:xfrm>
        </p:spPr>
        <p:txBody>
          <a:bodyPr vert="horz" wrap="square" lIns="93260" tIns="46630" rIns="93260" bIns="46630" rtlCol="0" anchor="t"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48">
                <a:latin typeface="Segoe UI Light" panose="020B0502040204020203" pitchFamily="34" charset="0"/>
                <a:cs typeface="Segoe UI Light" panose="020B0502040204020203" pitchFamily="34" charset="0"/>
              </a:rPr>
              <a:t>Improve organization through use of technology</a:t>
            </a:r>
            <a:endParaRPr lang="en-US" sz="2448"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48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Benchmark company and department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48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Select appropriate approach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48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Develop an organizational business and technical roadmap based on:</a:t>
            </a:r>
          </a:p>
          <a:p>
            <a:pPr marL="932597" lvl="2" indent="0">
              <a:lnSpc>
                <a:spcPct val="150000"/>
              </a:lnSpc>
              <a:buNone/>
            </a:pPr>
            <a:r>
              <a:rPr lang="en-US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What's possible </a:t>
            </a:r>
          </a:p>
          <a:p>
            <a:pPr marL="932597" lvl="2" indent="0">
              <a:lnSpc>
                <a:spcPct val="150000"/>
              </a:lnSpc>
              <a:buNone/>
            </a:pPr>
            <a:r>
              <a:rPr lang="en-US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What's desired </a:t>
            </a:r>
          </a:p>
          <a:p>
            <a:pPr marL="932597" lvl="2" indent="0">
              <a:lnSpc>
                <a:spcPct val="150000"/>
              </a:lnSpc>
              <a:buNone/>
            </a:pPr>
            <a:r>
              <a:rPr lang="en-US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Organization's culture and drivers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48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Lead and support strategic planning, with </a:t>
            </a:r>
            <a:r>
              <a:rPr lang="en-US" sz="2448">
                <a:latin typeface="Segoe UI Light" panose="020B0502040204020203" pitchFamily="34" charset="0"/>
                <a:cs typeface="Segoe UI Light" panose="020B0502040204020203" pitchFamily="34" charset="0"/>
              </a:rPr>
              <a:t>senior management </a:t>
            </a:r>
            <a:endParaRPr lang="en-US" sz="2448"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48">
                <a:latin typeface="Segoe UI Light" panose="020B0502040204020203" pitchFamily="34" charset="0"/>
                <a:cs typeface="Segoe UI Light" panose="020B0502040204020203" pitchFamily="34" charset="0"/>
              </a:rPr>
              <a:t>Align implementation needs and objectives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48">
                <a:latin typeface="Segoe UI Light" panose="020B0502040204020203" pitchFamily="34" charset="0"/>
                <a:cs typeface="Segoe UI Light" panose="020B0502040204020203" pitchFamily="34" charset="0"/>
              </a:rPr>
              <a:t>Discuss use of the platform with IT – not just technology</a:t>
            </a:r>
            <a:endParaRPr lang="en-US" sz="2448"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48"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Socialization tool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DA0505C-6711-4E7E-8A7F-D95DA78D0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096" y="1554567"/>
            <a:ext cx="301428" cy="3014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6BCC21D-97EA-4612-B3CE-42C9C91799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748" y="4840596"/>
            <a:ext cx="301428" cy="30142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AC9217D-934D-48F2-899D-B402AB678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204" y="3030052"/>
            <a:ext cx="301428" cy="30142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C93C189-CB39-4BFE-8370-FC7FE4B6F0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027" y="2039198"/>
            <a:ext cx="279781" cy="2797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CB334D-3AB7-47F4-9AAB-3788661F6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165" y="2547790"/>
            <a:ext cx="301428" cy="3014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8585728-E768-4F8A-965C-ECD13BBD8B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8204" y="5344752"/>
            <a:ext cx="301428" cy="30142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876D53-7790-4544-A5B3-9D3D8F8344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48204" y="6316081"/>
            <a:ext cx="301428" cy="30142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575B232-8EE1-463F-AF8D-30227BD76D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5748" y="5839992"/>
            <a:ext cx="293884" cy="2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picture containing screen, building, blue, window&#10;&#10;Description automatically generated">
            <a:extLst>
              <a:ext uri="{FF2B5EF4-FFF2-40B4-BE49-F238E27FC236}">
                <a16:creationId xmlns:a16="http://schemas.microsoft.com/office/drawing/2014/main" id="{974FFE2D-ACC2-4E40-B482-D4BD5AF24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7" y="51863"/>
            <a:ext cx="1166193" cy="113031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3169934D-53E7-4E44-B953-6021F38A0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792" y="294118"/>
            <a:ext cx="10724938" cy="999811"/>
          </a:xfrm>
        </p:spPr>
        <p:txBody>
          <a:bodyPr>
            <a:normAutofit/>
          </a:bodyPr>
          <a:lstStyle/>
          <a:p>
            <a:pPr lvl="0"/>
            <a:r>
              <a:rPr lang="en-US" sz="3264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Approach for building the Maturity Model</a:t>
            </a:r>
            <a:endParaRPr lang="en-GB" sz="3264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969B88-111F-4B07-B42D-246F33C10F7A}"/>
              </a:ext>
            </a:extLst>
          </p:cNvPr>
          <p:cNvSpPr/>
          <p:nvPr/>
        </p:nvSpPr>
        <p:spPr>
          <a:xfrm>
            <a:off x="290737" y="1672254"/>
            <a:ext cx="7353630" cy="761084"/>
          </a:xfrm>
          <a:prstGeom prst="roundRect">
            <a:avLst/>
          </a:prstGeom>
          <a:solidFill>
            <a:srgbClr val="6264A7"/>
          </a:solidFill>
          <a:ln>
            <a:solidFill>
              <a:srgbClr val="626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0" name="Rectangle 19" descr="Lecturer">
            <a:extLst>
              <a:ext uri="{FF2B5EF4-FFF2-40B4-BE49-F238E27FC236}">
                <a16:creationId xmlns:a16="http://schemas.microsoft.com/office/drawing/2014/main" id="{0C5C5A3C-6A40-4C8C-AA4A-076DF071F636}"/>
              </a:ext>
            </a:extLst>
          </p:cNvPr>
          <p:cNvSpPr/>
          <p:nvPr/>
        </p:nvSpPr>
        <p:spPr>
          <a:xfrm>
            <a:off x="598885" y="1793929"/>
            <a:ext cx="549896" cy="5276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878B31-5AEA-4936-B757-9F3E87A61555}"/>
              </a:ext>
            </a:extLst>
          </p:cNvPr>
          <p:cNvSpPr/>
          <p:nvPr/>
        </p:nvSpPr>
        <p:spPr>
          <a:xfrm>
            <a:off x="290737" y="2671859"/>
            <a:ext cx="7353630" cy="761084"/>
          </a:xfrm>
          <a:prstGeom prst="roundRect">
            <a:avLst/>
          </a:prstGeom>
          <a:solidFill>
            <a:srgbClr val="01A4EF"/>
          </a:solidFill>
          <a:ln>
            <a:solidFill>
              <a:srgbClr val="01A4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CF0EB8-7EC5-4CAE-A88E-2E802D7C2DEB}"/>
              </a:ext>
            </a:extLst>
          </p:cNvPr>
          <p:cNvSpPr/>
          <p:nvPr/>
        </p:nvSpPr>
        <p:spPr>
          <a:xfrm>
            <a:off x="290737" y="3676817"/>
            <a:ext cx="7353630" cy="761084"/>
          </a:xfrm>
          <a:prstGeom prst="roundRect">
            <a:avLst/>
          </a:prstGeom>
          <a:solidFill>
            <a:srgbClr val="F25022"/>
          </a:solidFill>
          <a:ln>
            <a:solidFill>
              <a:srgbClr val="F25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7619013-6159-4397-962A-A290FC70B342}"/>
              </a:ext>
            </a:extLst>
          </p:cNvPr>
          <p:cNvSpPr/>
          <p:nvPr/>
        </p:nvSpPr>
        <p:spPr>
          <a:xfrm>
            <a:off x="290737" y="4681776"/>
            <a:ext cx="7353630" cy="761084"/>
          </a:xfrm>
          <a:prstGeom prst="roundRect">
            <a:avLst/>
          </a:prstGeom>
          <a:solidFill>
            <a:srgbClr val="7FBA00"/>
          </a:solidFill>
          <a:ln>
            <a:solidFill>
              <a:srgbClr val="7FB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BCEF90-7793-4B3C-BC04-E708B53DD933}"/>
              </a:ext>
            </a:extLst>
          </p:cNvPr>
          <p:cNvSpPr/>
          <p:nvPr/>
        </p:nvSpPr>
        <p:spPr>
          <a:xfrm>
            <a:off x="290737" y="5686735"/>
            <a:ext cx="7353630" cy="761084"/>
          </a:xfrm>
          <a:prstGeom prst="roundRect">
            <a:avLst/>
          </a:prstGeom>
          <a:solidFill>
            <a:srgbClr val="FFB901"/>
          </a:solidFill>
          <a:ln>
            <a:solidFill>
              <a:srgbClr val="FFB9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BB4130-FC00-453E-BE2B-DF47F301D5F5}"/>
              </a:ext>
            </a:extLst>
          </p:cNvPr>
          <p:cNvGrpSpPr/>
          <p:nvPr/>
        </p:nvGrpSpPr>
        <p:grpSpPr>
          <a:xfrm>
            <a:off x="1285415" y="1544632"/>
            <a:ext cx="5865425" cy="999811"/>
            <a:chOff x="1132242" y="7481"/>
            <a:chExt cx="2964910" cy="9802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F134B0-F7CA-454C-A182-2AFA531B2B47}"/>
                </a:ext>
              </a:extLst>
            </p:cNvPr>
            <p:cNvSpPr/>
            <p:nvPr/>
          </p:nvSpPr>
          <p:spPr>
            <a:xfrm>
              <a:off x="1132242" y="7481"/>
              <a:ext cx="2964910" cy="98029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A14E20-6B1B-42E1-B9A0-6CCAD5520CE7}"/>
                </a:ext>
              </a:extLst>
            </p:cNvPr>
            <p:cNvSpPr txBox="1"/>
            <p:nvPr/>
          </p:nvSpPr>
          <p:spPr>
            <a:xfrm>
              <a:off x="1132242" y="7481"/>
              <a:ext cx="2964910" cy="980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5813" tIns="105813" rIns="105813" bIns="105813" numCol="1" spcCol="1270" anchor="ctr" anchorCtr="0">
              <a:noAutofit/>
            </a:bodyPr>
            <a:lstStyle/>
            <a:p>
              <a:pPr defTabSz="861357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40">
                  <a:solidFill>
                    <a:schemeClr val="bg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Non-partisan, not driven by today’s features</a:t>
              </a:r>
            </a:p>
          </p:txBody>
        </p:sp>
      </p:grpSp>
      <p:sp>
        <p:nvSpPr>
          <p:cNvPr id="32" name="Rectangle 31" descr="Office Worker">
            <a:extLst>
              <a:ext uri="{FF2B5EF4-FFF2-40B4-BE49-F238E27FC236}">
                <a16:creationId xmlns:a16="http://schemas.microsoft.com/office/drawing/2014/main" id="{9575C685-4004-4A59-845D-CE5AA2EF5C8C}"/>
              </a:ext>
            </a:extLst>
          </p:cNvPr>
          <p:cNvSpPr/>
          <p:nvPr/>
        </p:nvSpPr>
        <p:spPr>
          <a:xfrm>
            <a:off x="598884" y="2730036"/>
            <a:ext cx="549896" cy="549896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1C4BE-1A40-46F8-BA55-F840D017C528}"/>
              </a:ext>
            </a:extLst>
          </p:cNvPr>
          <p:cNvSpPr txBox="1"/>
          <p:nvPr/>
        </p:nvSpPr>
        <p:spPr>
          <a:xfrm>
            <a:off x="1285415" y="2543011"/>
            <a:ext cx="5865425" cy="9998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813" tIns="105813" rIns="105813" bIns="105813" numCol="1" spcCol="1270" anchor="ctr" anchorCtr="0">
            <a:noAutofit/>
          </a:bodyPr>
          <a:lstStyle/>
          <a:p>
            <a:pPr defTabSz="8613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Led by business need, not technology features</a:t>
            </a:r>
          </a:p>
        </p:txBody>
      </p:sp>
      <p:sp>
        <p:nvSpPr>
          <p:cNvPr id="35" name="Rectangle 34" descr="Head with Gears">
            <a:extLst>
              <a:ext uri="{FF2B5EF4-FFF2-40B4-BE49-F238E27FC236}">
                <a16:creationId xmlns:a16="http://schemas.microsoft.com/office/drawing/2014/main" id="{8573FB85-BC26-4D7F-8CC0-5FBB374D0225}"/>
              </a:ext>
            </a:extLst>
          </p:cNvPr>
          <p:cNvSpPr/>
          <p:nvPr/>
        </p:nvSpPr>
        <p:spPr>
          <a:xfrm>
            <a:off x="598884" y="3782410"/>
            <a:ext cx="549896" cy="549896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A1798E-ED7F-4451-967A-0A34BBBF2EE9}"/>
              </a:ext>
            </a:extLst>
          </p:cNvPr>
          <p:cNvSpPr txBox="1"/>
          <p:nvPr/>
        </p:nvSpPr>
        <p:spPr>
          <a:xfrm>
            <a:off x="1285415" y="3557452"/>
            <a:ext cx="6219172" cy="9998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813" tIns="105813" rIns="105813" bIns="105813" numCol="1" spcCol="1270" anchor="ctr" anchorCtr="0">
            <a:noAutofit/>
          </a:bodyPr>
          <a:lstStyle/>
          <a:p>
            <a:pPr defTabSz="8613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Identifies key business and technical competencies </a:t>
            </a:r>
          </a:p>
        </p:txBody>
      </p:sp>
      <p:sp>
        <p:nvSpPr>
          <p:cNvPr id="41" name="Rectangle 40" descr="Laptop">
            <a:extLst>
              <a:ext uri="{FF2B5EF4-FFF2-40B4-BE49-F238E27FC236}">
                <a16:creationId xmlns:a16="http://schemas.microsoft.com/office/drawing/2014/main" id="{E9792965-95F6-48AE-BF6A-765EBD72BCBF}"/>
              </a:ext>
            </a:extLst>
          </p:cNvPr>
          <p:cNvSpPr/>
          <p:nvPr/>
        </p:nvSpPr>
        <p:spPr>
          <a:xfrm>
            <a:off x="556007" y="4787369"/>
            <a:ext cx="549896" cy="549896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3C633-9183-4DD6-A192-28E613A14C1D}"/>
              </a:ext>
            </a:extLst>
          </p:cNvPr>
          <p:cNvSpPr txBox="1"/>
          <p:nvPr/>
        </p:nvSpPr>
        <p:spPr>
          <a:xfrm>
            <a:off x="1205017" y="4557263"/>
            <a:ext cx="6219172" cy="9998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813" tIns="105813" rIns="105813" bIns="105813" numCol="1" spcCol="1270" anchor="ctr" anchorCtr="0">
            <a:noAutofit/>
          </a:bodyPr>
          <a:lstStyle/>
          <a:p>
            <a:pPr defTabSz="8613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Evaluates current state</a:t>
            </a:r>
          </a:p>
        </p:txBody>
      </p:sp>
      <p:sp>
        <p:nvSpPr>
          <p:cNvPr id="46" name="Rectangle 45" descr="Users">
            <a:extLst>
              <a:ext uri="{FF2B5EF4-FFF2-40B4-BE49-F238E27FC236}">
                <a16:creationId xmlns:a16="http://schemas.microsoft.com/office/drawing/2014/main" id="{464A837D-A693-45E1-8794-F2C1734F2078}"/>
              </a:ext>
            </a:extLst>
          </p:cNvPr>
          <p:cNvSpPr/>
          <p:nvPr/>
        </p:nvSpPr>
        <p:spPr>
          <a:xfrm>
            <a:off x="556005" y="5792328"/>
            <a:ext cx="549896" cy="549896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F0AE29-DA1E-49B1-A9C1-475FF2AE3C5E}"/>
              </a:ext>
            </a:extLst>
          </p:cNvPr>
          <p:cNvSpPr txBox="1"/>
          <p:nvPr/>
        </p:nvSpPr>
        <p:spPr>
          <a:xfrm>
            <a:off x="1205017" y="5557074"/>
            <a:ext cx="6219172" cy="99981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813" tIns="105813" rIns="105813" bIns="105813" numCol="1" spcCol="1270" anchor="ctr" anchorCtr="0">
            <a:noAutofit/>
          </a:bodyPr>
          <a:lstStyle/>
          <a:p>
            <a:pPr defTabSz="86135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4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Applicable to various roles in the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16078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F993B44EF7594681A08E0B31A65FE8" ma:contentTypeVersion="16" ma:contentTypeDescription="Create a new document." ma:contentTypeScope="" ma:versionID="3b49b1c57df7e31bb1bdb227c1bad1b7">
  <xsd:schema xmlns:xsd="http://www.w3.org/2001/XMLSchema" xmlns:xs="http://www.w3.org/2001/XMLSchema" xmlns:p="http://schemas.microsoft.com/office/2006/metadata/properties" xmlns:ns2="a79e9eb2-e8b5-4da4-a99d-e60e7d4ffe7f" xmlns:ns3="4599b17f-7814-4a3d-9acb-8dbcbdaad473" xmlns:ns4="d591a979-0bac-4b23-9603-e6fb7f7a49be" targetNamespace="http://schemas.microsoft.com/office/2006/metadata/properties" ma:root="true" ma:fieldsID="8b9dc908c02d771aa8b4d0a61ceee14a" ns2:_="" ns3:_="" ns4:_="">
    <xsd:import namespace="a79e9eb2-e8b5-4da4-a99d-e60e7d4ffe7f"/>
    <xsd:import namespace="4599b17f-7814-4a3d-9acb-8dbcbdaad473"/>
    <xsd:import namespace="d591a979-0bac-4b23-9603-e6fb7f7a49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Document_x0020_Status" minOccurs="0"/>
                <xsd:element ref="ns3:TaxKeywordTaxHTField" minOccurs="0"/>
                <xsd:element ref="ns4:TaxCatchAll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9e9eb2-e8b5-4da4-a99d-e60e7d4ffe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Document_x0020_Status" ma:index="18" nillable="true" ma:displayName="Document Status" ma:default="Pre-Draft" ma:format="Dropdown" ma:internalName="Document_x0020_Status">
      <xsd:simpleType>
        <xsd:union memberTypes="dms:Text">
          <xsd:simpleType>
            <xsd:restriction base="dms:Choice">
              <xsd:enumeration value="Pre-Draft"/>
              <xsd:enumeration value="In Progress"/>
              <xsd:enumeration value="Ready to Git"/>
              <xsd:enumeration value="Added to Git"/>
              <xsd:enumeration value="Update Git"/>
            </xsd:restriction>
          </xsd:simpleType>
        </xsd:union>
      </xsd:simple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99b17f-7814-4a3d-9acb-8dbcbdaad47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KeywordTaxHTField" ma:index="20" nillable="true" ma:taxonomy="true" ma:internalName="TaxKeywordTaxHTField" ma:taxonomyFieldName="TaxKeyword" ma:displayName="Enterprise Keywords" ma:fieldId="{23f27201-bee3-471e-b2e7-b64fd8b7ca38}" ma:taxonomyMulti="true" ma:sspId="c706dc76-2335-4c47-941e-db163a11271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1a979-0bac-4b23-9603-e6fb7f7a49be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2bb1effd-0e51-48b8-b723-533916a1f2dd}" ma:internalName="TaxCatchAll" ma:showField="CatchAllData" ma:web="4599b17f-7814-4a3d-9acb-8dbcbdaad47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79e9eb2-e8b5-4da4-a99d-e60e7d4ffe7f" xsi:nil="true"/>
    <TaxKeywordTaxHTField xmlns="4599b17f-7814-4a3d-9acb-8dbcbdaad473">
      <Terms xmlns="http://schemas.microsoft.com/office/infopath/2007/PartnerControls"/>
    </TaxKeywordTaxHTField>
    <Document_x0020_Status xmlns="a79e9eb2-e8b5-4da4-a99d-e60e7d4ffe7f">Pre-Draft</Document_x0020_Status>
    <TaxCatchAll xmlns="d591a979-0bac-4b23-9603-e6fb7f7a49b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70C3AA-64F3-4133-8632-34B3AFC267CD}">
  <ds:schemaRefs>
    <ds:schemaRef ds:uri="4599b17f-7814-4a3d-9acb-8dbcbdaad473"/>
    <ds:schemaRef ds:uri="a79e9eb2-e8b5-4da4-a99d-e60e7d4ffe7f"/>
    <ds:schemaRef ds:uri="d591a979-0bac-4b23-9603-e6fb7f7a49b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4599b17f-7814-4a3d-9acb-8dbcbdaad473"/>
    <ds:schemaRef ds:uri="a79e9eb2-e8b5-4da4-a99d-e60e7d4ffe7f"/>
    <ds:schemaRef ds:uri="d591a979-0bac-4b23-9603-e6fb7f7a49b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1626</Words>
  <Application>Microsoft Office PowerPoint</Application>
  <PresentationFormat>Custom</PresentationFormat>
  <Paragraphs>308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Consolas</vt:lpstr>
      <vt:lpstr>Open Sans</vt:lpstr>
      <vt:lpstr>Segoe UI</vt:lpstr>
      <vt:lpstr>Segoe UI Black</vt:lpstr>
      <vt:lpstr>Segoe UI Light</vt:lpstr>
      <vt:lpstr>Segoe UI Semibold</vt:lpstr>
      <vt:lpstr>Wingdings</vt:lpstr>
      <vt:lpstr>Office 365 PPT Template - 2017</vt:lpstr>
      <vt:lpstr>Maturity Model for Microsoft 365  Practitioners</vt:lpstr>
      <vt:lpstr>PowerPoint Presentation</vt:lpstr>
      <vt:lpstr>PowerPoint Presentation</vt:lpstr>
      <vt:lpstr>Practitioners of MM4M365</vt:lpstr>
      <vt:lpstr>Optional picture time!</vt:lpstr>
      <vt:lpstr>Where are you on your journey with the Maturity Model?   - Heard of it but have no engaged  - Scanned it a bit  - Actively reading the articles  - Using the Maturity Model in my org</vt:lpstr>
      <vt:lpstr>PowerPoint Presentation</vt:lpstr>
      <vt:lpstr>MM4M365 aligns the company on what can  and will be done across the platform</vt:lpstr>
      <vt:lpstr>Approach for building the Maturity Model</vt:lpstr>
      <vt:lpstr>MM4M365 has evolved with the platform</vt:lpstr>
      <vt:lpstr>MM4M365 provides benchmarks to measure your organization</vt:lpstr>
      <vt:lpstr>PowerPoint Presentation</vt:lpstr>
      <vt:lpstr>MM4M365 supports your adoption journey</vt:lpstr>
      <vt:lpstr>PowerPoint Presentation</vt:lpstr>
      <vt:lpstr>Latest additions to MM4M365</vt:lpstr>
      <vt:lpstr>PowerPoint Presentation</vt:lpstr>
      <vt:lpstr>PowerPoint Presentation</vt:lpstr>
      <vt:lpstr>PowerPoint Presentation</vt:lpstr>
      <vt:lpstr>DISCUSSION #1:</vt:lpstr>
      <vt:lpstr>DISCUSSION #2:</vt:lpstr>
      <vt:lpstr>Results of today’s poll</vt:lpstr>
      <vt:lpstr>DISCUSSION #3:</vt:lpstr>
      <vt:lpstr>MM4M365 Competencies &amp; Artifacts</vt:lpstr>
      <vt:lpstr>DISCUSSION #4, PART 1:</vt:lpstr>
      <vt:lpstr>DISCUSSION #4, PART 2:</vt:lpstr>
      <vt:lpstr>DISCUSSION #5:</vt:lpstr>
      <vt:lpstr>PowerPoint Presentation</vt:lpstr>
      <vt:lpstr>Opportunities to participate in the community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emily mancini</cp:lastModifiedBy>
  <cp:revision>6</cp:revision>
  <dcterms:modified xsi:type="dcterms:W3CDTF">2021-03-16T15:17:20Z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0x0101009EF993B44EF7594681A08E0B31A65FE8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vesaj@microsoft.com</vt:lpwstr>
  </property>
  <property fmtid="{D5CDD505-2E9C-101B-9397-08002B2CF9AE}" pid="14" name="MSIP_Label_f42aa342-8706-4288-bd11-ebb85995028c_SetDate">
    <vt:lpwstr>2017-11-09T07:32:25.6996789Z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  <property fmtid="{D5CDD505-2E9C-101B-9397-08002B2CF9AE}" pid="19" name="AuthorIds_UIVersion_5120">
    <vt:lpwstr>13,11</vt:lpwstr>
  </property>
  <property fmtid="{D5CDD505-2E9C-101B-9397-08002B2CF9AE}" pid="20" name="TaxKeyword">
    <vt:lpwstr/>
  </property>
</Properties>
</file>